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9"/>
  </p:notesMasterIdLst>
  <p:sldIdLst>
    <p:sldId id="474" r:id="rId2"/>
    <p:sldId id="553" r:id="rId3"/>
    <p:sldId id="298" r:id="rId4"/>
    <p:sldId id="576" r:id="rId5"/>
    <p:sldId id="578" r:id="rId6"/>
    <p:sldId id="579" r:id="rId7"/>
    <p:sldId id="577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608" r:id="rId21"/>
    <p:sldId id="575" r:id="rId22"/>
    <p:sldId id="600" r:id="rId23"/>
    <p:sldId id="598" r:id="rId24"/>
    <p:sldId id="594" r:id="rId25"/>
    <p:sldId id="601" r:id="rId26"/>
    <p:sldId id="595" r:id="rId27"/>
    <p:sldId id="610" r:id="rId28"/>
    <p:sldId id="599" r:id="rId29"/>
    <p:sldId id="651" r:id="rId30"/>
    <p:sldId id="652" r:id="rId31"/>
    <p:sldId id="653" r:id="rId32"/>
    <p:sldId id="654" r:id="rId33"/>
    <p:sldId id="596" r:id="rId34"/>
    <p:sldId id="602" r:id="rId35"/>
    <p:sldId id="612" r:id="rId36"/>
    <p:sldId id="613" r:id="rId37"/>
    <p:sldId id="604" r:id="rId38"/>
    <p:sldId id="615" r:id="rId39"/>
    <p:sldId id="603" r:id="rId40"/>
    <p:sldId id="597" r:id="rId41"/>
    <p:sldId id="605" r:id="rId42"/>
    <p:sldId id="655" r:id="rId43"/>
    <p:sldId id="617" r:id="rId44"/>
    <p:sldId id="569" r:id="rId45"/>
    <p:sldId id="570" r:id="rId46"/>
    <p:sldId id="571" r:id="rId47"/>
    <p:sldId id="593" r:id="rId48"/>
    <p:sldId id="656" r:id="rId49"/>
    <p:sldId id="611" r:id="rId50"/>
    <p:sldId id="616" r:id="rId51"/>
    <p:sldId id="618" r:id="rId52"/>
    <p:sldId id="619" r:id="rId53"/>
    <p:sldId id="620" r:id="rId54"/>
    <p:sldId id="621" r:id="rId55"/>
    <p:sldId id="606" r:id="rId56"/>
    <p:sldId id="607" r:id="rId57"/>
    <p:sldId id="633" r:id="rId58"/>
    <p:sldId id="634" r:id="rId59"/>
    <p:sldId id="635" r:id="rId60"/>
    <p:sldId id="609" r:id="rId61"/>
    <p:sldId id="636" r:id="rId62"/>
    <p:sldId id="637" r:id="rId63"/>
    <p:sldId id="638" r:id="rId64"/>
    <p:sldId id="639" r:id="rId65"/>
    <p:sldId id="640" r:id="rId66"/>
    <p:sldId id="641" r:id="rId67"/>
    <p:sldId id="642" r:id="rId68"/>
    <p:sldId id="643" r:id="rId69"/>
    <p:sldId id="644" r:id="rId70"/>
    <p:sldId id="645" r:id="rId71"/>
    <p:sldId id="646" r:id="rId72"/>
    <p:sldId id="647" r:id="rId73"/>
    <p:sldId id="648" r:id="rId74"/>
    <p:sldId id="649" r:id="rId75"/>
    <p:sldId id="650" r:id="rId76"/>
    <p:sldId id="565" r:id="rId77"/>
    <p:sldId id="554" r:id="rId7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88" userDrawn="1">
          <p15:clr>
            <a:srgbClr val="A4A3A4"/>
          </p15:clr>
        </p15:guide>
        <p15:guide id="6" orient="horz" pos="2455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orient="horz" pos="1003" userDrawn="1">
          <p15:clr>
            <a:srgbClr val="A4A3A4"/>
          </p15:clr>
        </p15:guide>
        <p15:guide id="9" pos="4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215968"/>
    <a:srgbClr val="4BACC6"/>
    <a:srgbClr val="B7DEE8"/>
    <a:srgbClr val="164F86"/>
    <a:srgbClr val="3F15A7"/>
    <a:srgbClr val="A725FF"/>
    <a:srgbClr val="CF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5176" autoAdjust="0"/>
  </p:normalViewPr>
  <p:slideViewPr>
    <p:cSldViewPr snapToGrid="0">
      <p:cViewPr>
        <p:scale>
          <a:sx n="80" d="100"/>
          <a:sy n="80" d="100"/>
        </p:scale>
        <p:origin x="1686" y="90"/>
      </p:cViewPr>
      <p:guideLst>
        <p:guide orient="horz" pos="2183"/>
        <p:guide pos="2880"/>
        <p:guide orient="horz" pos="4088"/>
        <p:guide pos="272"/>
        <p:guide pos="5488"/>
        <p:guide orient="horz" pos="2455"/>
        <p:guide orient="horz" pos="3838"/>
        <p:guide orient="horz" pos="1003"/>
        <p:guide pos="4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92"/>
    </p:cViewPr>
  </p:sorterViewPr>
  <p:notesViewPr>
    <p:cSldViewPr snapToGrid="0">
      <p:cViewPr varScale="1">
        <p:scale>
          <a:sx n="78" d="100"/>
          <a:sy n="78" d="100"/>
        </p:scale>
        <p:origin x="3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63161-37A5-4317-B493-7C8654913164}" type="datetimeFigureOut">
              <a:rPr lang="ko-KR" altLang="en-US" smtClean="0"/>
              <a:t>2020-10-02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30FAD-027B-47F7-8F4B-CFE87F992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1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겉표지</a:t>
            </a:r>
            <a:r>
              <a:rPr lang="ko-KR" altLang="en-US" dirty="0"/>
              <a:t> </a:t>
            </a:r>
            <a:r>
              <a:rPr lang="ko-KR" altLang="en-US" dirty="0" err="1"/>
              <a:t>과정명</a:t>
            </a:r>
            <a:r>
              <a:rPr lang="ko-KR" altLang="en-US" dirty="0"/>
              <a:t> 기입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3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겉표지</a:t>
            </a:r>
            <a:r>
              <a:rPr lang="ko-KR" altLang="en-US" dirty="0"/>
              <a:t> </a:t>
            </a:r>
            <a:r>
              <a:rPr lang="ko-KR" altLang="en-US" dirty="0" err="1"/>
              <a:t>과정명</a:t>
            </a:r>
            <a:r>
              <a:rPr lang="ko-KR" altLang="en-US" dirty="0"/>
              <a:t> 기입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3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7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3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SSD 2 stage -&gt; RPN(Region</a:t>
            </a:r>
            <a:r>
              <a:rPr lang="en-US" altLang="ko-KR" baseline="0" dirty="0"/>
              <a:t> Proposal Network)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7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Muliful</a:t>
            </a:r>
            <a:r>
              <a:rPr lang="en-US" altLang="ko-KR" dirty="0"/>
              <a:t> feature map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en-US" altLang="ko-KR" dirty="0"/>
              <a:t>YOLO</a:t>
            </a:r>
            <a:r>
              <a:rPr lang="en-US" altLang="ko-KR" baseline="0" dirty="0"/>
              <a:t> bounding box 98</a:t>
            </a:r>
            <a:r>
              <a:rPr lang="ko-KR" altLang="en-US" baseline="0" dirty="0"/>
              <a:t>개</a:t>
            </a:r>
            <a:endParaRPr lang="en-US" altLang="ko-KR" baseline="0" dirty="0"/>
          </a:p>
          <a:p>
            <a:r>
              <a:rPr lang="en-US" altLang="ko-KR" baseline="0" dirty="0"/>
              <a:t>SSD bounding box 8732</a:t>
            </a:r>
            <a:r>
              <a:rPr lang="ko-KR" altLang="en-US" baseline="0" dirty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38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828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마지막 페이지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06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7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5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68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9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74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8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간지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30FAD-027B-47F7-8F4B-CFE87F9929D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50D32B-66B1-4259-B50C-A47B54ED5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07444B-AD12-47AC-AEA4-37F74943C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601" y="85095"/>
            <a:ext cx="1686826" cy="4217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44AA12-835C-4881-BC94-37BA348880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44" y="88978"/>
            <a:ext cx="1496929" cy="3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6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CDBC56A-74A6-4538-A709-859BA9AC9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r="658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9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84FF0F-0ACA-435B-B930-1E499286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564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D14AFB-B36A-4144-B6B3-44456898D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855" y="6460015"/>
            <a:ext cx="1324514" cy="331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61331-BFC2-4F45-AE2C-BE31FF0BC8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8" y="6538487"/>
            <a:ext cx="1240232" cy="2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445C93-CF96-4CA0-ABE3-8FD5F50D0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4"/>
          <a:stretch/>
        </p:blipFill>
        <p:spPr>
          <a:xfrm flipH="1">
            <a:off x="-1657" y="0"/>
            <a:ext cx="9127619" cy="64414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9601AD-EF8F-4FEF-9557-4F2D9064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5" y="293051"/>
            <a:ext cx="8781690" cy="51131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D5AAF-A1F0-4E7C-9226-4486F155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8" y="1112121"/>
            <a:ext cx="8781690" cy="50984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2842F1-1190-47F3-AA7A-784B5C554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855" y="6460015"/>
            <a:ext cx="1324514" cy="331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0E284-9715-4DB2-9D28-CCDCD0B45E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8" y="6538487"/>
            <a:ext cx="1240232" cy="2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84FF0F-0ACA-435B-B930-1E4992863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9405" r="5640" b="40476"/>
          <a:stretch/>
        </p:blipFill>
        <p:spPr>
          <a:xfrm>
            <a:off x="0" y="-8161"/>
            <a:ext cx="9144000" cy="34371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F79A7E8-FF4E-4846-9786-875CE006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fld id="{1279EC13-7B13-4F0E-8329-68A5F6CC3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64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7D4F-CDE6-4CCC-BEA7-9EA1E8EBD16D}" type="datetimeFigureOut">
              <a:rPr lang="ko-KR" altLang="en-US" smtClean="0"/>
              <a:t>2020-10-02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9EC13-7B13-4F0E-8329-68A5F6CC3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10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8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2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2020-10-02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72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9" r:id="rId2"/>
    <p:sldLayoutId id="2147483680" r:id="rId3"/>
    <p:sldLayoutId id="2147483674" r:id="rId4"/>
    <p:sldLayoutId id="2147483682" r:id="rId5"/>
    <p:sldLayoutId id="2147483681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" TargetMode="External"/><Relationship Id="rId2" Type="http://schemas.openxmlformats.org/officeDocument/2006/relationships/hyperlink" Target="https://en.wikipedia.org/wiki/Help:IPA/English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Ecological_psychology" TargetMode="External"/><Relationship Id="rId5" Type="http://schemas.openxmlformats.org/officeDocument/2006/relationships/hyperlink" Target="https://en.wikipedia.org/wiki/Visual_perception" TargetMode="External"/><Relationship Id="rId4" Type="http://schemas.openxmlformats.org/officeDocument/2006/relationships/hyperlink" Target="https://en.wikipedia.org/wiki/Psychologis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ving_Biederman" TargetMode="External"/><Relationship Id="rId2" Type="http://schemas.openxmlformats.org/officeDocument/2006/relationships/hyperlink" Target="https://en.wikipedia.org/wiki/Recognition-by-components_theory#cite_note-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en.wikipedia.org/wiki/Geon_(psychology)" TargetMode="External"/><Relationship Id="rId4" Type="http://schemas.openxmlformats.org/officeDocument/2006/relationships/hyperlink" Target="https://en.wikipedia.org/wiki/Cognitive_neuroscience_of_visual_object_recogni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utational_neuroscience" TargetMode="External"/><Relationship Id="rId3" Type="http://schemas.openxmlformats.org/officeDocument/2006/relationships/hyperlink" Target="https://en.wikipedia.org/wiki/Physiologist" TargetMode="External"/><Relationship Id="rId7" Type="http://schemas.openxmlformats.org/officeDocument/2006/relationships/hyperlink" Target="https://en.wikipedia.org/wiki/Visual_processing" TargetMode="External"/><Relationship Id="rId2" Type="http://schemas.openxmlformats.org/officeDocument/2006/relationships/hyperlink" Target="https://en.wikipedia.org/wiki/Neuroscientis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Neurophysiology" TargetMode="External"/><Relationship Id="rId5" Type="http://schemas.openxmlformats.org/officeDocument/2006/relationships/hyperlink" Target="https://en.wikipedia.org/wiki/Artificial_intelligence" TargetMode="External"/><Relationship Id="rId4" Type="http://schemas.openxmlformats.org/officeDocument/2006/relationships/hyperlink" Target="https://en.wikipedia.org/wiki/Psychology" TargetMode="External"/><Relationship Id="rId9" Type="http://schemas.openxmlformats.org/officeDocument/2006/relationships/hyperlink" Target="http://www.aistudy.com/pioneer/Marr.D.htm-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-1" y="2252162"/>
            <a:ext cx="2555777" cy="288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en-US" altLang="ko-KR" sz="1000" spc="-3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Global Software Campus</a:t>
            </a:r>
            <a:endParaRPr lang="ko-KR" altLang="en-US" sz="1000" spc="-3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8"/>
          <p:cNvSpPr txBox="1">
            <a:spLocks/>
          </p:cNvSpPr>
          <p:nvPr/>
        </p:nvSpPr>
        <p:spPr>
          <a:xfrm>
            <a:off x="431800" y="6092825"/>
            <a:ext cx="4825131" cy="48514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ko-KR" sz="2000" b="1" spc="-150" dirty="0">
                <a:solidFill>
                  <a:srgbClr val="4BACC6"/>
                </a:solidFill>
                <a:latin typeface="나눔고딕 ExtraBold" pitchFamily="50" charset="-127"/>
                <a:ea typeface="나눔고딕 ExtraBold"/>
              </a:rPr>
              <a:t>Think Technology, Connected Learning!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194553" y="2304366"/>
            <a:ext cx="5023466" cy="0"/>
          </a:xfrm>
          <a:prstGeom prst="line">
            <a:avLst/>
          </a:prstGeom>
          <a:ln w="3810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8"/>
          <p:cNvSpPr txBox="1">
            <a:spLocks/>
          </p:cNvSpPr>
          <p:nvPr/>
        </p:nvSpPr>
        <p:spPr>
          <a:xfrm>
            <a:off x="233464" y="2343278"/>
            <a:ext cx="4734841" cy="7153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B7DEE8"/>
                </a:solidFill>
                <a:latin typeface="나눔고딕 ExtraBold" pitchFamily="50" charset="-127"/>
                <a:ea typeface="나눔고딕 ExtraBold"/>
              </a:rPr>
              <a:t>Connected Learning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B7DEE8"/>
                </a:solidFill>
                <a:latin typeface="나눔고딕 ExtraBold" pitchFamily="50" charset="-127"/>
                <a:ea typeface="나눔고딕 ExtraBold"/>
              </a:rPr>
              <a:t>More different!   Better!   Needs desire!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EB16-3D86-45D6-9150-38FFFA270031}"/>
              </a:ext>
            </a:extLst>
          </p:cNvPr>
          <p:cNvSpPr txBox="1"/>
          <p:nvPr/>
        </p:nvSpPr>
        <p:spPr>
          <a:xfrm>
            <a:off x="87807" y="1654469"/>
            <a:ext cx="54666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 err="1">
                <a:solidFill>
                  <a:srgbClr val="215968"/>
                </a:solidFill>
              </a:rPr>
              <a:t>딥러닝</a:t>
            </a:r>
            <a:r>
              <a:rPr lang="ko-KR" altLang="en-US" sz="3200" b="1" dirty="0">
                <a:solidFill>
                  <a:srgbClr val="215968"/>
                </a:solidFill>
              </a:rPr>
              <a:t> 기반 영상 인식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A1611-E9AC-4542-A54E-B86160AEBAD9}"/>
              </a:ext>
            </a:extLst>
          </p:cNvPr>
          <p:cNvSpPr txBox="1"/>
          <p:nvPr/>
        </p:nvSpPr>
        <p:spPr>
          <a:xfrm>
            <a:off x="431800" y="5073427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일차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5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깊이와 표면 지각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80" y="1060991"/>
            <a:ext cx="5562217" cy="31226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9989" y="4183655"/>
            <a:ext cx="8123382" cy="2344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결기울기는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 지각된 깊이에 대한 강력한 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결정요인이며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 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결기울기에서의 불연속은 다양한 결 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표면들간의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 공간적 관계에 대한 또 다른 정보를 제공한다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따라서 왼쪽 그림의 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결밀도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 변화는 위로 올라가는 경사면의 느낌을 주고 오른쪽 그림에서의 변화는 갑작스러운 낙하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 </a:t>
            </a:r>
            <a:br>
              <a:rPr lang="en-US" altLang="ko-KR" sz="11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즉 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시각절벽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의 느낌을 준다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매우 강력한 일련의 깊이 단서가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결기울기에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의해 제공되는데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지각심리학에서 매우 영향력 있는 이론가인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James J. Gibson(1904~1979)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결기울기의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중요성을 강조했다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결기울기는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궁극적으로 조망에 의해 생성되며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우리가 길에 깔린 자갈들을 보거나 초원에 널린 풀무더기들을 볼 때 어떤 것이 눈에 들어올까 생각해 보면 이해가 빠르다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 Gibson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은 이런 물체들이 망막에 투사된 상은 관계된 표면들의 공간적 배열에 따른 연속적인 변화 즉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결기울기를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반드시 보여야 한다고 지적했다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156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Functional model for object recognition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0846" t="16953" r="41318" b="29385"/>
          <a:stretch/>
        </p:blipFill>
        <p:spPr>
          <a:xfrm>
            <a:off x="693814" y="1316784"/>
            <a:ext cx="3105043" cy="496287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336157" y="1316784"/>
            <a:ext cx="4085947" cy="4776042"/>
            <a:chOff x="5459104" y="788063"/>
            <a:chExt cx="4876965" cy="55682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37786" t="28614" r="33259" b="9157"/>
            <a:stretch/>
          </p:blipFill>
          <p:spPr>
            <a:xfrm>
              <a:off x="5459104" y="788063"/>
              <a:ext cx="4876965" cy="556828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172604" y="1884460"/>
              <a:ext cx="18165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2060"/>
                  </a:solidFill>
                </a:rPr>
                <a:t>(Marr</a:t>
              </a:r>
              <a:r>
                <a:rPr lang="ko-KR" altLang="en-US" sz="1400" b="1" dirty="0">
                  <a:solidFill>
                    <a:srgbClr val="002060"/>
                  </a:solidFill>
                </a:rPr>
                <a:t>의 일차 스케치</a:t>
              </a:r>
              <a:r>
                <a:rPr lang="en-US" altLang="ko-KR" sz="1400" b="1" dirty="0">
                  <a:solidFill>
                    <a:srgbClr val="002060"/>
                  </a:solidFill>
                </a:rPr>
                <a:t>)</a:t>
              </a:r>
              <a:endParaRPr lang="ko-KR" alt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72604" y="2547625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2060"/>
                  </a:solidFill>
                </a:rPr>
                <a:t>(Marr</a:t>
              </a:r>
              <a:r>
                <a:rPr lang="ko-KR" altLang="en-US" sz="1400" b="1" dirty="0">
                  <a:solidFill>
                    <a:srgbClr val="002060"/>
                  </a:solidFill>
                </a:rPr>
                <a:t>의 </a:t>
              </a:r>
              <a:r>
                <a:rPr lang="en-US" altLang="ko-KR" sz="1400" b="1" dirty="0">
                  <a:solidFill>
                    <a:srgbClr val="002060"/>
                  </a:solidFill>
                </a:rPr>
                <a:t>2.5</a:t>
              </a:r>
              <a:r>
                <a:rPr lang="ko-KR" altLang="en-US" sz="1400" b="1" dirty="0">
                  <a:solidFill>
                    <a:srgbClr val="002060"/>
                  </a:solidFill>
                </a:rPr>
                <a:t>차원 영상</a:t>
              </a:r>
              <a:r>
                <a:rPr lang="en-US" altLang="ko-KR" sz="1400" b="1" dirty="0">
                  <a:solidFill>
                    <a:srgbClr val="002060"/>
                  </a:solidFill>
                </a:rPr>
                <a:t>)</a:t>
              </a:r>
              <a:endParaRPr lang="ko-KR" altLang="en-US" sz="1400" b="1" dirty="0">
                <a:solidFill>
                  <a:srgbClr val="00206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80597" y="3798219"/>
              <a:ext cx="1739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2060"/>
                  </a:solidFill>
                </a:rPr>
                <a:t>(Marr</a:t>
              </a:r>
              <a:r>
                <a:rPr lang="ko-KR" altLang="en-US" sz="1400" b="1" dirty="0">
                  <a:solidFill>
                    <a:srgbClr val="002060"/>
                  </a:solidFill>
                </a:rPr>
                <a:t>의 </a:t>
              </a:r>
              <a:r>
                <a:rPr lang="en-US" altLang="ko-KR" sz="1400" b="1" dirty="0">
                  <a:solidFill>
                    <a:srgbClr val="002060"/>
                  </a:solidFill>
                </a:rPr>
                <a:t>3</a:t>
              </a:r>
              <a:r>
                <a:rPr lang="ko-KR" altLang="en-US" sz="1400" b="1" dirty="0">
                  <a:solidFill>
                    <a:srgbClr val="002060"/>
                  </a:solidFill>
                </a:rPr>
                <a:t>차원 표상</a:t>
              </a:r>
              <a:r>
                <a:rPr lang="en-US" altLang="ko-KR" sz="1400" b="1" dirty="0">
                  <a:solidFill>
                    <a:srgbClr val="002060"/>
                  </a:solidFill>
                </a:rPr>
                <a:t>)</a:t>
              </a:r>
              <a:endParaRPr lang="ko-KR" altLang="en-US" sz="1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65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세부특징분석이론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1800" y="1185187"/>
            <a:ext cx="82804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02122"/>
                </a:solidFill>
                <a:latin typeface="Arial" panose="020B0604020202020204" pitchFamily="34" charset="0"/>
              </a:rPr>
              <a:t>James Jerome Gibson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2" tooltip="Help:IPA/English"/>
              </a:rPr>
              <a:t>/ˈ</a:t>
            </a:r>
            <a:r>
              <a:rPr lang="en-US" altLang="ko-KR" sz="1600" dirty="0" err="1">
                <a:solidFill>
                  <a:srgbClr val="0B0080"/>
                </a:solidFill>
                <a:latin typeface="Arial" panose="020B0604020202020204" pitchFamily="34" charset="0"/>
                <a:hlinkClick r:id="rId2" tooltip="Help:IPA/English"/>
              </a:rPr>
              <a:t>ɡɪbsən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2" tooltip="Help:IPA/English"/>
              </a:rPr>
              <a:t>/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; January 27, 1904 – December 11, 1979), was an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3" tooltip="United States"/>
              </a:rPr>
              <a:t>American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4" tooltip="Psychologist"/>
              </a:rPr>
              <a:t>psychologist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and one of the most important contributors to the field of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5" tooltip="Visual perception"/>
              </a:rPr>
              <a:t>visual perception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. Gibson challenged the idea that the nervous system actively constructs conscious visual perception, and instead promoted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6" tooltip="Ecological psychology"/>
              </a:rPr>
              <a:t>ecological psychology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in which the mind directly perceives environmental stimuli without additional cognitive construction or processing.</a:t>
            </a:r>
          </a:p>
          <a:p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sz="1600" b="1" dirty="0">
              <a:solidFill>
                <a:srgbClr val="002060"/>
              </a:solidFill>
            </a:endParaRPr>
          </a:p>
          <a:p>
            <a:r>
              <a:rPr lang="ko-KR" altLang="en-US" sz="1600" b="1" dirty="0">
                <a:solidFill>
                  <a:srgbClr val="002060"/>
                </a:solidFill>
              </a:rPr>
              <a:t>생태학적 </a:t>
            </a:r>
            <a:r>
              <a:rPr lang="ko-KR" altLang="en-US" sz="1600" b="1" dirty="0" err="1">
                <a:solidFill>
                  <a:srgbClr val="002060"/>
                </a:solidFill>
              </a:rPr>
              <a:t>지각이론</a:t>
            </a:r>
            <a:r>
              <a:rPr lang="ko-KR" altLang="en-US" sz="1600" b="1" dirty="0">
                <a:solidFill>
                  <a:srgbClr val="002060"/>
                </a:solidFill>
              </a:rPr>
              <a:t>  </a:t>
            </a:r>
          </a:p>
          <a:p>
            <a:endParaRPr lang="ko-KR" altLang="en-US" sz="1600" dirty="0"/>
          </a:p>
          <a:p>
            <a:r>
              <a:rPr lang="ko-KR" altLang="en-US" sz="1600" dirty="0"/>
              <a:t>생태학적 </a:t>
            </a:r>
            <a:r>
              <a:rPr lang="ko-KR" altLang="en-US" sz="1600" dirty="0" err="1"/>
              <a:t>지각이론</a:t>
            </a:r>
            <a:r>
              <a:rPr lang="en-US" altLang="ko-KR" sz="1600" dirty="0"/>
              <a:t>(Ecological Theory of Perception)</a:t>
            </a:r>
            <a:r>
              <a:rPr lang="ko-KR" altLang="en-US" sz="1600" dirty="0"/>
              <a:t>은 깁슨</a:t>
            </a:r>
            <a:r>
              <a:rPr lang="en-US" altLang="ko-KR" sz="1600" dirty="0"/>
              <a:t>(James J. Gibson)</a:t>
            </a:r>
            <a:r>
              <a:rPr lang="ko-KR" altLang="en-US" sz="1600" dirty="0"/>
              <a:t>에 의해 체계적으로 발전된 이론으로</a:t>
            </a:r>
            <a:r>
              <a:rPr lang="en-US" altLang="ko-KR" sz="1600" dirty="0"/>
              <a:t>, </a:t>
            </a:r>
            <a:r>
              <a:rPr lang="ko-KR" altLang="en-US" sz="1600" dirty="0"/>
              <a:t>지각을 주변환경 안에서 일어나는 생존을 위한 적극적 행위로 인식한다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즉 인간의 감각기관들을 외부의 자극에 대하여 수동적이기만한 </a:t>
            </a:r>
            <a:r>
              <a:rPr lang="ko-KR" altLang="en-US" sz="1600" dirty="0" err="1"/>
              <a:t>수용기</a:t>
            </a:r>
            <a:r>
              <a:rPr lang="en-US" altLang="ko-KR" sz="1600" dirty="0"/>
              <a:t>(</a:t>
            </a:r>
            <a:r>
              <a:rPr lang="ko-KR" altLang="en-US" sz="1600" dirty="0"/>
              <a:t>受容器</a:t>
            </a:r>
            <a:r>
              <a:rPr lang="en-US" altLang="ko-KR" sz="1600" dirty="0"/>
              <a:t>)</a:t>
            </a:r>
            <a:r>
              <a:rPr lang="ko-KR" altLang="en-US" sz="1600" dirty="0"/>
              <a:t>로 보지 않으며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정보탐색을</a:t>
            </a:r>
            <a:r>
              <a:rPr lang="ko-KR" altLang="en-US" sz="1600" dirty="0"/>
              <a:t> 위한 적극적인 지각 시스템으로 본다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이론은 인간과 환경이 서로 깊은 영향을 주고받으며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상호보완하고 의존하는 모든 환경 내의 지각대상물들을 토탈 시스템의 차원에서 인식하는 시스템적 접근방식을 취한다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25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 Recognition-by-Components (RBC)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181155" y="1026460"/>
            <a:ext cx="86882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The </a:t>
            </a:r>
            <a:r>
              <a:rPr lang="en-US" altLang="ko-KR" b="1" dirty="0">
                <a:solidFill>
                  <a:srgbClr val="202122"/>
                </a:solidFill>
                <a:latin typeface="Arial" panose="020B0604020202020204" pitchFamily="34" charset="0"/>
              </a:rPr>
              <a:t>recognition-by-components theory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or </a:t>
            </a:r>
            <a:r>
              <a:rPr lang="en-US" altLang="ko-KR" b="1" dirty="0">
                <a:solidFill>
                  <a:srgbClr val="202122"/>
                </a:solidFill>
                <a:latin typeface="Arial" panose="020B0604020202020204" pitchFamily="34" charset="0"/>
              </a:rPr>
              <a:t>RBC theory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en-US" altLang="ko-KR" baseline="30000" dirty="0">
                <a:solidFill>
                  <a:srgbClr val="0B0080"/>
                </a:solidFill>
                <a:latin typeface="Arial" panose="020B0604020202020204" pitchFamily="34" charset="0"/>
                <a:hlinkClick r:id="rId2"/>
              </a:rPr>
              <a:t>[1]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 is a bottom-up process proposed by </a:t>
            </a:r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3" tooltip="Irving Biederman"/>
              </a:rPr>
              <a:t>Irving </a:t>
            </a:r>
            <a:r>
              <a:rPr lang="en-US" altLang="ko-KR" dirty="0" err="1">
                <a:solidFill>
                  <a:srgbClr val="0B0080"/>
                </a:solidFill>
                <a:latin typeface="Arial" panose="020B0604020202020204" pitchFamily="34" charset="0"/>
                <a:hlinkClick r:id="rId3" tooltip="Irving Biederman"/>
              </a:rPr>
              <a:t>Biederman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 in 1987 to explain </a:t>
            </a:r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4" tooltip="Cognitive neuroscience of visual object recognition"/>
              </a:rPr>
              <a:t>object recognition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According to RBC theory, we are able to recognize objects by separating them into </a:t>
            </a:r>
            <a:r>
              <a:rPr lang="en-US" altLang="ko-KR" i="1" dirty="0" err="1">
                <a:solidFill>
                  <a:srgbClr val="0B0080"/>
                </a:solidFill>
                <a:latin typeface="Arial" panose="020B0604020202020204" pitchFamily="34" charset="0"/>
                <a:hlinkClick r:id="rId5" tooltip="Geon (psychology)"/>
              </a:rPr>
              <a:t>geons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 (the object’s main component parts).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Biederman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suggested that </a:t>
            </a:r>
            <a:r>
              <a:rPr lang="en-US" altLang="ko-KR" b="1" dirty="0" err="1">
                <a:solidFill>
                  <a:srgbClr val="002060"/>
                </a:solidFill>
                <a:latin typeface="Arial" panose="020B0604020202020204" pitchFamily="34" charset="0"/>
              </a:rPr>
              <a:t>geons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are based on basic 3-dimensional shapes (cylinders, cones, etc.) that can be assembled in various arrangements to form a virtually unlimited number of objects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26" y="2851150"/>
            <a:ext cx="490132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Recognition-by-Components (RBC)</a:t>
            </a:r>
            <a:endParaRPr lang="ko-KR" altLang="en-US" b="1" dirty="0"/>
          </a:p>
        </p:txBody>
      </p:sp>
      <p:sp>
        <p:nvSpPr>
          <p:cNvPr id="3" name="슬라이드 번호 개체 틀 1"/>
          <p:cNvSpPr txBox="1">
            <a:spLocks/>
          </p:cNvSpPr>
          <p:nvPr/>
        </p:nvSpPr>
        <p:spPr>
          <a:xfrm>
            <a:off x="8617527" y="6487177"/>
            <a:ext cx="1265294" cy="2342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Picture 2" descr="C:\Users\jeong\Desktop\2018년\한성대(2018)\2018년 2학기\13 강의(2018-12-08)\AI\vision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7" t="5130" r="30041" b="1219"/>
          <a:stretch/>
        </p:blipFill>
        <p:spPr bwMode="auto">
          <a:xfrm>
            <a:off x="4750338" y="1384861"/>
            <a:ext cx="3413891" cy="44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jeong\Desktop\2018년\한성대(2018)\2018년 2학기\13 강의(2018-12-08)\AI\vision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3" t="5404" r="34784"/>
          <a:stretch/>
        </p:blipFill>
        <p:spPr bwMode="auto">
          <a:xfrm>
            <a:off x="929105" y="1356286"/>
            <a:ext cx="2888090" cy="44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4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형태재인이란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431800" y="1272748"/>
            <a:ext cx="81497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+mn-ea"/>
              </a:rPr>
              <a:t>표상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(Representation)</a:t>
            </a:r>
            <a:r>
              <a:rPr lang="en-US" altLang="ko-KR" b="1" dirty="0">
                <a:solidFill>
                  <a:srgbClr val="202122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외부의 시각 정보를 받아 들여 어떠한 방식으로 우리 내부에서 재현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b="1" dirty="0" err="1">
                <a:solidFill>
                  <a:srgbClr val="002060"/>
                </a:solidFill>
                <a:latin typeface="+mn-ea"/>
              </a:rPr>
              <a:t>형태재인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표상들을 이미 내부에 저장되어 있는 시각적 사물들에 대한 기억이나 기존의 표상들과 대조하는 과정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-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자극 분석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비교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기업 탐색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의사결정 등의 과정을 포함하는 복잡한 과정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-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시각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청각 등의 여러 감각 정보에 대해 이루어질 수 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정보 처리도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/>
            </a:r>
            <a:b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차원적인 것과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3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차원적인 것 모두 일어날 수 있음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b="1" dirty="0" err="1">
                <a:solidFill>
                  <a:srgbClr val="002060"/>
                </a:solidFill>
                <a:latin typeface="+mn-ea"/>
              </a:rPr>
              <a:t>형태재인의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 고전적 모형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형판 맞추기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(Template matching)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모형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세부특징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분석모형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(Feature detectors)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b="1" dirty="0" err="1">
                <a:solidFill>
                  <a:srgbClr val="002060"/>
                </a:solidFill>
                <a:latin typeface="+mn-ea"/>
              </a:rPr>
              <a:t>형태재인의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 현재 모형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공간주파수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분석 접근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계산적 접근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(Computational approach): David Marr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시지각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계산모형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5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사람의 물체</a:t>
            </a:r>
            <a:r>
              <a:rPr lang="en-US" altLang="ko-KR" b="1" dirty="0"/>
              <a:t>(</a:t>
            </a:r>
            <a:r>
              <a:rPr lang="ko-KR" altLang="en-US" b="1" dirty="0"/>
              <a:t>시각</a:t>
            </a:r>
            <a:r>
              <a:rPr lang="en-US" altLang="ko-KR" b="1" dirty="0"/>
              <a:t>) </a:t>
            </a:r>
            <a:r>
              <a:rPr lang="ko-KR" altLang="en-US" b="1" dirty="0"/>
              <a:t>재인 방식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9BBC9-962E-485F-880B-F8DEA2955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6" t="15247" r="28000" b="5980"/>
          <a:stretch/>
        </p:blipFill>
        <p:spPr>
          <a:xfrm>
            <a:off x="1829493" y="1102043"/>
            <a:ext cx="5099797" cy="4686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333A41-C8F4-407F-B2B5-76B75F692FDB}"/>
              </a:ext>
            </a:extLst>
          </p:cNvPr>
          <p:cNvSpPr/>
          <p:nvPr/>
        </p:nvSpPr>
        <p:spPr>
          <a:xfrm>
            <a:off x="719138" y="6083737"/>
            <a:ext cx="7684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친숙한 물체들을 기본 원통 형태로 분할한 것</a:t>
            </a:r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(Marr &amp; Nishihara. 1978)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추상화 </a:t>
            </a:r>
            <a:r>
              <a:rPr lang="en-US" altLang="ko-KR" b="1" dirty="0"/>
              <a:t>(Abstract)</a:t>
            </a:r>
          </a:p>
        </p:txBody>
      </p:sp>
      <p:pic>
        <p:nvPicPr>
          <p:cNvPr id="3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4988" y="1100221"/>
            <a:ext cx="5705132" cy="5389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93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Convolutional Neural Networks (CNN)  by </a:t>
            </a:r>
            <a:r>
              <a:rPr lang="en-US" altLang="ko-KR" b="1" dirty="0" err="1"/>
              <a:t>LeCun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4035" t="14211" r="34649" b="20898"/>
          <a:stretch/>
        </p:blipFill>
        <p:spPr>
          <a:xfrm>
            <a:off x="5129341" y="1238250"/>
            <a:ext cx="3833504" cy="5042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81155" y="1446798"/>
            <a:ext cx="472840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Yann André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</a:rPr>
              <a:t>LeCun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r>
              <a:rPr lang="en-US" altLang="ko-KR" sz="1600" dirty="0"/>
              <a:t> </a:t>
            </a:r>
            <a:r>
              <a:rPr lang="en-US" altLang="ko-KR" sz="2000" dirty="0"/>
              <a:t>(/</a:t>
            </a:r>
            <a:r>
              <a:rPr lang="en-US" altLang="ko-KR" sz="2000" dirty="0" err="1"/>
              <a:t>ləˈkʌn</a:t>
            </a:r>
            <a:r>
              <a:rPr lang="en-US" altLang="ko-KR" sz="2000" dirty="0"/>
              <a:t>/ French pronunciation: ​born July 8, 1960) is a French computer scientist working primarily in the fields of machine learning, computer vision, mobile robotics, and computational neuroscience.</a:t>
            </a:r>
          </a:p>
          <a:p>
            <a:r>
              <a:rPr lang="en-US" altLang="ko-KR" sz="2000" dirty="0"/>
              <a:t>He is well known for his work on optical character recognition and computer vision using convolutional neural networks (CNN), and is a founding father of convolutional nets.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303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사람의 시각 정보 처리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1800" y="1067045"/>
            <a:ext cx="807173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시각작업 기억의 처리 과정에는 기억 표상이 형성되고 유지되는 과정 뿐만 아니라 기억된 항목에 대한 재인과 관련된 비교 과정이 포함된다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.</a:t>
            </a:r>
          </a:p>
          <a:p>
            <a:r>
              <a:rPr lang="en-US" altLang="ko-KR" dirty="0">
                <a:solidFill>
                  <a:srgbClr val="111111"/>
                </a:solidFill>
                <a:latin typeface="+mn-ea"/>
              </a:rPr>
              <a:t>(Hyun, Woodman, Vogel et al., 2006)</a:t>
            </a:r>
          </a:p>
          <a:p>
            <a:endParaRPr lang="en-US" altLang="ko-KR" dirty="0">
              <a:solidFill>
                <a:srgbClr val="11111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초기 시각 정보 처리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시상</a:t>
            </a:r>
            <a:endParaRPr lang="en-US" altLang="ko-KR" b="1" dirty="0">
              <a:solidFill>
                <a:srgbClr val="11111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물체지각</a:t>
            </a:r>
            <a:endParaRPr lang="en-US" altLang="ko-KR" b="1" dirty="0">
              <a:solidFill>
                <a:srgbClr val="11111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형태주의 체계화 원리 근접성의 원리 연속성의 원리 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외측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슬상핵</a:t>
            </a:r>
            <a:endParaRPr lang="en-US" altLang="ko-KR" b="1" dirty="0">
              <a:solidFill>
                <a:srgbClr val="11111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차원 그림 만들기</a:t>
            </a:r>
            <a:endParaRPr lang="en-US" altLang="ko-KR" b="1" dirty="0">
              <a:solidFill>
                <a:srgbClr val="11111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차원 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깊이와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표면지각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)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단안단서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결기울기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입체시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운동시차</a:t>
            </a:r>
            <a:endParaRPr lang="en-US" altLang="ko-KR" b="1" dirty="0">
              <a:solidFill>
                <a:srgbClr val="11111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비더만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(</a:t>
            </a:r>
            <a:r>
              <a:rPr lang="en-US" altLang="ko-KR" b="1" dirty="0" err="1">
                <a:solidFill>
                  <a:srgbClr val="111111"/>
                </a:solidFill>
                <a:latin typeface="+mn-ea"/>
              </a:rPr>
              <a:t>Biederman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111111"/>
                </a:solidFill>
                <a:latin typeface="+mn-ea"/>
              </a:rPr>
              <a:t>물체재인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32</a:t>
            </a:r>
            <a:r>
              <a:rPr lang="ko-KR" altLang="en-US" b="1" dirty="0">
                <a:solidFill>
                  <a:srgbClr val="111111"/>
                </a:solidFill>
                <a:latin typeface="+mn-ea"/>
              </a:rPr>
              <a:t>개 </a:t>
            </a:r>
            <a:r>
              <a:rPr lang="en-US" altLang="ko-KR" b="1" dirty="0">
                <a:solidFill>
                  <a:srgbClr val="111111"/>
                </a:solidFill>
                <a:latin typeface="+mn-ea"/>
              </a:rPr>
              <a:t>components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err="1">
                <a:latin typeface="+mn-ea"/>
              </a:rPr>
              <a:t>형판맞추기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8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BAE01-7BD6-416D-97F0-6C6818083715}"/>
              </a:ext>
            </a:extLst>
          </p:cNvPr>
          <p:cNvSpPr txBox="1"/>
          <p:nvPr/>
        </p:nvSpPr>
        <p:spPr>
          <a:xfrm>
            <a:off x="6768547" y="188450"/>
            <a:ext cx="1943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5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ABE40-4225-4A80-A437-6529C81BC8A1}"/>
              </a:ext>
            </a:extLst>
          </p:cNvPr>
          <p:cNvSpPr txBox="1"/>
          <p:nvPr/>
        </p:nvSpPr>
        <p:spPr>
          <a:xfrm>
            <a:off x="3486150" y="1932333"/>
            <a:ext cx="5524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인지과학으로 시작하는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시각정보 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동작 방식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Ⅲ. CNN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Ⅳ. Auto ML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Ⅴ.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실습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0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7" y="2775567"/>
            <a:ext cx="959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Ⅱ. 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딥러닝의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동작 방식</a:t>
            </a:r>
          </a:p>
          <a:p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28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뇌의 정보처리 방법을 모델링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071" y="1332400"/>
            <a:ext cx="899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뉴런의 구조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수상돌기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입력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 err="1">
                <a:solidFill>
                  <a:srgbClr val="002060"/>
                </a:solidFill>
              </a:rPr>
              <a:t>세포체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정보 계산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 err="1">
                <a:solidFill>
                  <a:srgbClr val="002060"/>
                </a:solidFill>
              </a:rPr>
              <a:t>축색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출력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시냅스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연결 강도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53" t="20729" r="11974" b="10526"/>
          <a:stretch/>
        </p:blipFill>
        <p:spPr>
          <a:xfrm>
            <a:off x="289586" y="1971942"/>
            <a:ext cx="8377980" cy="40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15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모듈로 구현</a:t>
            </a:r>
            <a:r>
              <a:rPr lang="en-US" altLang="ko-KR" b="1" dirty="0"/>
              <a:t>: forward / backward API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113" t="34116" r="17487" b="16572"/>
          <a:stretch/>
        </p:blipFill>
        <p:spPr>
          <a:xfrm>
            <a:off x="431800" y="1437486"/>
            <a:ext cx="4587188" cy="2271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6615" t="25771" r="31688" b="34590"/>
          <a:stretch/>
        </p:blipFill>
        <p:spPr>
          <a:xfrm>
            <a:off x="3257884" y="3709236"/>
            <a:ext cx="5280783" cy="26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0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Parametric Approach: Linear Classifier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15" t="38288" r="9141" b="5382"/>
          <a:stretch/>
        </p:blipFill>
        <p:spPr>
          <a:xfrm>
            <a:off x="1475874" y="1038700"/>
            <a:ext cx="5630779" cy="24268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404" t="36962" r="8642" b="13157"/>
          <a:stretch/>
        </p:blipFill>
        <p:spPr>
          <a:xfrm>
            <a:off x="978568" y="3567494"/>
            <a:ext cx="6625390" cy="2525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1058" y="6120368"/>
            <a:ext cx="696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 </a:t>
            </a:r>
            <a:r>
              <a:rPr lang="ko-KR" altLang="en-US" b="1" dirty="0"/>
              <a:t>픽셀로 구성된 </a:t>
            </a:r>
            <a:r>
              <a:rPr lang="en-US" altLang="ko-KR" b="1" dirty="0"/>
              <a:t>3 Class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고양이 </a:t>
            </a:r>
            <a:r>
              <a:rPr lang="en-US" altLang="ko-KR" b="1" dirty="0"/>
              <a:t>/ </a:t>
            </a:r>
            <a:r>
              <a:rPr lang="ko-KR" altLang="en-US" b="1" dirty="0"/>
              <a:t>개 </a:t>
            </a:r>
            <a:r>
              <a:rPr lang="en-US" altLang="ko-KR" b="1" dirty="0"/>
              <a:t>/ </a:t>
            </a:r>
            <a:r>
              <a:rPr lang="ko-KR" altLang="en-US" b="1" dirty="0"/>
              <a:t>양</a:t>
            </a:r>
            <a:r>
              <a:rPr lang="en-US" altLang="ko-KR" b="1" dirty="0"/>
              <a:t>)</a:t>
            </a:r>
            <a:r>
              <a:rPr lang="ko-KR" altLang="en-US" b="1" dirty="0"/>
              <a:t>이 있는 이미지의 분류</a:t>
            </a:r>
          </a:p>
        </p:txBody>
      </p:sp>
    </p:spTree>
    <p:extLst>
      <p:ext uri="{BB962C8B-B14F-4D97-AF65-F5344CB8AC3E}">
        <p14:creationId xmlns:p14="http://schemas.microsoft.com/office/powerpoint/2010/main" val="918168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Activation functions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448" t="20729" r="12368" b="11012"/>
          <a:stretch/>
        </p:blipFill>
        <p:spPr>
          <a:xfrm>
            <a:off x="431800" y="1592263"/>
            <a:ext cx="8373980" cy="40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3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Gradient Descent</a:t>
            </a:r>
          </a:p>
        </p:txBody>
      </p:sp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BD79776-300D-4761-9B21-728A925D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150994"/>
            <a:ext cx="8285437" cy="44867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5240" y="5748955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Gradient Descent</a:t>
            </a:r>
            <a:r>
              <a:rPr lang="ko-KR" altLang="en-US" b="1" dirty="0">
                <a:latin typeface="+mn-ea"/>
              </a:rPr>
              <a:t>는 함수를 최소화하기위한 일반적인 함수이며</a:t>
            </a:r>
            <a:r>
              <a:rPr lang="en-US" altLang="ko-KR" b="1" dirty="0">
                <a:latin typeface="+mn-ea"/>
              </a:rPr>
              <a:t>,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 경우 평균 제곱 오차 비용</a:t>
            </a:r>
            <a:r>
              <a:rPr lang="en-US" altLang="ko-KR" b="1" dirty="0">
                <a:latin typeface="+mn-ea"/>
              </a:rPr>
              <a:t>(Cost)</a:t>
            </a:r>
            <a:r>
              <a:rPr lang="ko-KR" altLang="en-US" b="1" dirty="0">
                <a:latin typeface="+mn-ea"/>
              </a:rPr>
              <a:t> 함수입니다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505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Neural networks Architectures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728" t="15963" r="12708" b="15961"/>
          <a:stretch/>
        </p:blipFill>
        <p:spPr>
          <a:xfrm>
            <a:off x="306477" y="1592263"/>
            <a:ext cx="8531045" cy="41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94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7" y="2775567"/>
            <a:ext cx="799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Ⅲ. CNN </a:t>
            </a:r>
            <a:r>
              <a:rPr lang="en-US" altLang="ko-KR" sz="32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(Convolution Neural Network)</a:t>
            </a:r>
            <a:endParaRPr lang="en-US" altLang="ko-KR" sz="36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112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Vision Tasks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542" t="21346" r="19479" b="21923"/>
          <a:stretch/>
        </p:blipFill>
        <p:spPr>
          <a:xfrm>
            <a:off x="0" y="1592263"/>
            <a:ext cx="8801100" cy="43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Computer Vision </a:t>
            </a:r>
            <a:r>
              <a:rPr lang="ko-KR" altLang="en-US" dirty="0"/>
              <a:t>대회에서 주로 다루는 </a:t>
            </a:r>
            <a:r>
              <a:rPr lang="en-US" altLang="ko-KR" dirty="0"/>
              <a:t>Task</a:t>
            </a:r>
            <a:r>
              <a:rPr lang="ko-KR" altLang="en-US" dirty="0"/>
              <a:t>들의 카테고리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3006" t="37725" r="14277" b="10000"/>
          <a:stretch/>
        </p:blipFill>
        <p:spPr>
          <a:xfrm>
            <a:off x="778669" y="2239073"/>
            <a:ext cx="7586662" cy="4109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888" y="1060054"/>
            <a:ext cx="6455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Classification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Single Classification &amp; Localization &amp;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Multiple Object Detection &amp; Localization &amp; Classification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67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7" y="2775567"/>
            <a:ext cx="7993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Ⅰ.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인지과학으로 시작하는 시각정보 처리</a:t>
            </a:r>
          </a:p>
          <a:p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956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PASCAL VOC </a:t>
            </a:r>
            <a:r>
              <a:rPr lang="ko-KR" altLang="en-US" dirty="0"/>
              <a:t>폴더 계층 구조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8225" y="2066925"/>
            <a:ext cx="3098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VOC20XX</a:t>
            </a:r>
          </a:p>
          <a:p>
            <a:r>
              <a:rPr lang="en-US" altLang="ko-KR" dirty="0"/>
              <a:t>├── Annotations</a:t>
            </a:r>
          </a:p>
          <a:p>
            <a:r>
              <a:rPr lang="en-US" altLang="ko-KR" dirty="0"/>
              <a:t>├── </a:t>
            </a:r>
            <a:r>
              <a:rPr lang="en-US" altLang="ko-KR" dirty="0" err="1"/>
              <a:t>ImageSets</a:t>
            </a:r>
            <a:endParaRPr lang="en-US" altLang="ko-KR" dirty="0"/>
          </a:p>
          <a:p>
            <a:r>
              <a:rPr lang="en-US" altLang="ko-KR" dirty="0"/>
              <a:t>├── </a:t>
            </a:r>
            <a:r>
              <a:rPr lang="en-US" altLang="ko-KR" dirty="0" err="1"/>
              <a:t>JPEGImages</a:t>
            </a:r>
            <a:endParaRPr lang="en-US" altLang="ko-KR" dirty="0"/>
          </a:p>
          <a:p>
            <a:r>
              <a:rPr lang="en-US" altLang="ko-KR" dirty="0"/>
              <a:t>├── </a:t>
            </a:r>
            <a:r>
              <a:rPr lang="en-US" altLang="ko-KR" dirty="0" err="1"/>
              <a:t>SegmentationClass</a:t>
            </a:r>
            <a:endParaRPr lang="en-US" altLang="ko-KR" dirty="0"/>
          </a:p>
          <a:p>
            <a:r>
              <a:rPr lang="en-US" altLang="ko-KR" dirty="0"/>
              <a:t>└── </a:t>
            </a:r>
            <a:r>
              <a:rPr lang="en-US" altLang="ko-KR" dirty="0" err="1"/>
              <a:t>SegmentationObject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990" y="1427191"/>
            <a:ext cx="867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PASCAL VOC Dataset</a:t>
            </a:r>
            <a:r>
              <a:rPr lang="ko-KR" altLang="en-US" dirty="0"/>
              <a:t>을 다운받아 압축을 풀면 다음과 같은 구조를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" y="4391025"/>
            <a:ext cx="371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load_image.py   -  Image </a:t>
            </a:r>
            <a:r>
              <a:rPr lang="ko-KR" altLang="en-US" b="1" dirty="0"/>
              <a:t>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15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YOLOv1 </a:t>
            </a:r>
            <a:r>
              <a:rPr lang="ko-KR" altLang="en-US" dirty="0"/>
              <a:t>모델의 </a:t>
            </a:r>
            <a:r>
              <a:rPr lang="en-US" altLang="ko-KR" dirty="0"/>
              <a:t>output tensor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693" t="36666" r="9307" b="31587"/>
          <a:stretch/>
        </p:blipFill>
        <p:spPr>
          <a:xfrm>
            <a:off x="431800" y="1592263"/>
            <a:ext cx="8030871" cy="2321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138" y="4232365"/>
            <a:ext cx="780287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output tensor</a:t>
            </a:r>
            <a:r>
              <a:rPr lang="ko-KR" altLang="en-US" dirty="0"/>
              <a:t>는 </a:t>
            </a:r>
            <a:r>
              <a:rPr lang="en-US" altLang="ko-KR" dirty="0"/>
              <a:t>S x S grid</a:t>
            </a:r>
            <a:r>
              <a:rPr lang="ko-KR" altLang="en-US" dirty="0"/>
              <a:t>를 가지고 </a:t>
            </a:r>
            <a:r>
              <a:rPr lang="en-US" altLang="ko-KR" dirty="0"/>
              <a:t>B</a:t>
            </a:r>
            <a:r>
              <a:rPr lang="ko-KR" altLang="en-US" dirty="0"/>
              <a:t>개의 </a:t>
            </a:r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개의 </a:t>
            </a:r>
            <a:r>
              <a:rPr lang="en-US" altLang="ko-KR" dirty="0"/>
              <a:t>class probabilities</a:t>
            </a:r>
            <a:r>
              <a:rPr lang="ko-KR" altLang="en-US" dirty="0"/>
              <a:t>를 가지고 있습니다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bounding box</a:t>
            </a:r>
            <a:r>
              <a:rPr lang="ko-KR" altLang="en-US" dirty="0"/>
              <a:t>마다 </a:t>
            </a:r>
            <a:r>
              <a:rPr lang="en-US" altLang="ko-KR" dirty="0"/>
              <a:t>x, y, w, h, confidence </a:t>
            </a:r>
            <a:r>
              <a:rPr lang="ko-KR" altLang="en-US" dirty="0"/>
              <a:t>이렇게 총 </a:t>
            </a:r>
            <a:r>
              <a:rPr lang="en-US" altLang="ko-KR" dirty="0"/>
              <a:t>5</a:t>
            </a:r>
            <a:r>
              <a:rPr lang="ko-KR" altLang="en-US" dirty="0"/>
              <a:t>개의 값을 예측합니다</a:t>
            </a:r>
            <a:r>
              <a:rPr lang="en-US" altLang="ko-KR" dirty="0"/>
              <a:t>. </a:t>
            </a:r>
            <a:r>
              <a:rPr lang="ko-KR" altLang="en-US" dirty="0"/>
              <a:t>가령 </a:t>
            </a:r>
            <a:r>
              <a:rPr lang="en-US" altLang="ko-KR" dirty="0"/>
              <a:t>S = 7, B = 2 C = 20(Pascal VOC)</a:t>
            </a:r>
            <a:r>
              <a:rPr lang="ko-KR" altLang="en-US" dirty="0"/>
              <a:t>인 경우 </a:t>
            </a:r>
            <a:r>
              <a:rPr lang="en-US" altLang="ko-KR" dirty="0"/>
              <a:t>7 x 7 x 30 tensor</a:t>
            </a:r>
            <a:r>
              <a:rPr lang="ko-KR" altLang="en-US" dirty="0"/>
              <a:t>의 형태입니다</a:t>
            </a:r>
            <a:r>
              <a:rPr lang="en-US" altLang="ko-KR" dirty="0"/>
              <a:t>. </a:t>
            </a:r>
            <a:r>
              <a:rPr lang="ko-KR" altLang="en-US" dirty="0"/>
              <a:t>이 경우 </a:t>
            </a:r>
            <a:r>
              <a:rPr lang="en-US" altLang="ko-KR" dirty="0"/>
              <a:t>(5 x 2 + 20)</a:t>
            </a:r>
            <a:r>
              <a:rPr lang="ko-KR" altLang="en-US" dirty="0"/>
              <a:t>이므로 각 그리드 당 </a:t>
            </a:r>
            <a:r>
              <a:rPr lang="en-US" altLang="ko-KR" dirty="0"/>
              <a:t>30</a:t>
            </a:r>
            <a:r>
              <a:rPr lang="ko-KR" altLang="en-US" dirty="0"/>
              <a:t>개의 값을 </a:t>
            </a:r>
            <a:r>
              <a:rPr lang="ko-KR" altLang="en-US" dirty="0" smtClean="0"/>
              <a:t>예측함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130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YOLO [You Only Look Once] Object </a:t>
            </a:r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7571" y="3303234"/>
            <a:ext cx="7728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https://www.youtube.com/watch?v=EJy0EI3hfSg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6515" y="4511040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Paper -&gt;  https</a:t>
            </a:r>
            <a:r>
              <a:rPr lang="en-US" altLang="ko-KR" b="1" dirty="0"/>
              <a:t>://arxiv.org/abs/1506.02640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716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CNN (Convolution neural networks)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2189" t="31730" r="12708" b="20962"/>
          <a:stretch/>
        </p:blipFill>
        <p:spPr>
          <a:xfrm>
            <a:off x="328651" y="2834475"/>
            <a:ext cx="8486698" cy="2895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1799" y="1357755"/>
            <a:ext cx="838355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Gradient-based learning applied to document recognition</a:t>
            </a:r>
          </a:p>
          <a:p>
            <a:r>
              <a:rPr lang="en-US" altLang="ko-KR" sz="2000" b="1" dirty="0"/>
              <a:t>[</a:t>
            </a:r>
            <a:r>
              <a:rPr lang="en-US" altLang="ko-KR" sz="2000" b="1" dirty="0" err="1"/>
              <a:t>LeCun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Bottou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Bengio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Haffner</a:t>
            </a:r>
            <a:r>
              <a:rPr lang="en-US" altLang="ko-KR" sz="2000" b="1" dirty="0"/>
              <a:t> 1998]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322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합성곱</a:t>
            </a:r>
            <a:r>
              <a:rPr lang="ko-KR" altLang="en-US" b="1" dirty="0"/>
              <a:t> 계층 </a:t>
            </a:r>
            <a:r>
              <a:rPr lang="en-US" altLang="ko-KR" b="1" dirty="0"/>
              <a:t>- </a:t>
            </a:r>
            <a:r>
              <a:rPr lang="ko-KR" altLang="en-US" b="1" dirty="0"/>
              <a:t>연산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714" t="28187" r="8332" b="4901"/>
          <a:stretch/>
        </p:blipFill>
        <p:spPr>
          <a:xfrm>
            <a:off x="154156" y="1592263"/>
            <a:ext cx="8835687" cy="44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5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합성곱</a:t>
            </a:r>
            <a:r>
              <a:rPr lang="ko-KR" altLang="en-US" b="1" dirty="0"/>
              <a:t> 계층 </a:t>
            </a:r>
            <a:r>
              <a:rPr lang="en-US" altLang="ko-KR" b="1" dirty="0"/>
              <a:t>- </a:t>
            </a:r>
            <a:r>
              <a:rPr lang="ko-KR" altLang="en-US" b="1" dirty="0"/>
              <a:t>패딩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963" t="18302" r="14569" b="18397"/>
          <a:stretch/>
        </p:blipFill>
        <p:spPr>
          <a:xfrm>
            <a:off x="306477" y="1382659"/>
            <a:ext cx="8531045" cy="44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합성곱</a:t>
            </a:r>
            <a:r>
              <a:rPr lang="ko-KR" altLang="en-US" b="1" dirty="0"/>
              <a:t> 계층 </a:t>
            </a:r>
            <a:r>
              <a:rPr lang="en-US" altLang="ko-KR" b="1" dirty="0"/>
              <a:t>- </a:t>
            </a:r>
            <a:r>
              <a:rPr lang="ko-KR" altLang="en-US" b="1" dirty="0" err="1"/>
              <a:t>스트라이드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9" t="19253" r="17064" b="15356"/>
          <a:stretch/>
        </p:blipFill>
        <p:spPr>
          <a:xfrm>
            <a:off x="312821" y="1456250"/>
            <a:ext cx="8518358" cy="46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44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합성곱</a:t>
            </a:r>
            <a:r>
              <a:rPr lang="ko-KR" altLang="en-US" b="1" dirty="0"/>
              <a:t> 계층 </a:t>
            </a:r>
            <a:r>
              <a:rPr lang="en-US" altLang="ko-KR" b="1" dirty="0"/>
              <a:t>– </a:t>
            </a:r>
            <a:r>
              <a:rPr lang="ko-KR" altLang="en-US" b="1" dirty="0"/>
              <a:t>배치 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339" t="20773" r="21057" b="17447"/>
          <a:stretch/>
        </p:blipFill>
        <p:spPr>
          <a:xfrm>
            <a:off x="219897" y="1341221"/>
            <a:ext cx="8742948" cy="47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48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풀링</a:t>
            </a:r>
            <a:r>
              <a:rPr lang="ko-KR" altLang="en-US" b="1" dirty="0"/>
              <a:t> 계층 </a:t>
            </a:r>
            <a:r>
              <a:rPr lang="en-US" altLang="ko-KR" b="1" dirty="0"/>
              <a:t>(Pooling Layer)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589" t="22864" r="18811" b="10794"/>
          <a:stretch/>
        </p:blipFill>
        <p:spPr>
          <a:xfrm>
            <a:off x="306477" y="1385611"/>
            <a:ext cx="8531045" cy="48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Layer </a:t>
            </a:r>
            <a:r>
              <a:rPr lang="ko-KR" altLang="en-US" b="1" dirty="0"/>
              <a:t>별 </a:t>
            </a:r>
            <a:r>
              <a:rPr lang="en-US" altLang="ko-KR" b="1" dirty="0"/>
              <a:t>Features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902" t="14201" r="6524" b="19606"/>
          <a:stretch/>
        </p:blipFill>
        <p:spPr>
          <a:xfrm>
            <a:off x="181155" y="1592263"/>
            <a:ext cx="8470232" cy="42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Hubel &amp; Wiesel, 1959 – </a:t>
            </a:r>
            <a:r>
              <a:rPr lang="ko-KR" altLang="en-US" b="1" dirty="0"/>
              <a:t>노벨 생리학상 수상 </a:t>
            </a:r>
            <a:r>
              <a:rPr lang="en-US" altLang="ko-KR" b="1" dirty="0"/>
              <a:t>(1981</a:t>
            </a:r>
            <a:r>
              <a:rPr lang="ko-KR" altLang="en-US" b="1" dirty="0"/>
              <a:t>년도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4" y="1166467"/>
            <a:ext cx="4750110" cy="21867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4" y="1405384"/>
            <a:ext cx="3000436" cy="4837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739" t="26339" r="15493" b="4244"/>
          <a:stretch/>
        </p:blipFill>
        <p:spPr>
          <a:xfrm>
            <a:off x="912843" y="3483805"/>
            <a:ext cx="4300871" cy="28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4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Activation functions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0625" t="15577" r="11458" b="13077"/>
          <a:stretch/>
        </p:blipFill>
        <p:spPr>
          <a:xfrm>
            <a:off x="76200" y="1552576"/>
            <a:ext cx="9067800" cy="44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7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VGG-16 Pre-Trained Model </a:t>
            </a:r>
            <a:r>
              <a:rPr lang="ko-KR" altLang="en-US" b="1" dirty="0"/>
              <a:t>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9" y="4803370"/>
            <a:ext cx="6882977" cy="16863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7" y="1060336"/>
            <a:ext cx="6644439" cy="37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64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Transfer_learning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8900" y="2688664"/>
            <a:ext cx="642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https://github.com/JSJeong-me/Transfer_learning</a:t>
            </a:r>
          </a:p>
        </p:txBody>
      </p:sp>
    </p:spTree>
    <p:extLst>
      <p:ext uri="{BB962C8B-B14F-4D97-AF65-F5344CB8AC3E}">
        <p14:creationId xmlns:p14="http://schemas.microsoft.com/office/powerpoint/2010/main" val="324040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7" y="2775567"/>
            <a:ext cx="799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Ⅳ. Auto ML</a:t>
            </a:r>
          </a:p>
        </p:txBody>
      </p:sp>
    </p:spTree>
    <p:extLst>
      <p:ext uri="{BB962C8B-B14F-4D97-AF65-F5344CB8AC3E}">
        <p14:creationId xmlns:p14="http://schemas.microsoft.com/office/powerpoint/2010/main" val="1807862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Data Augmentation for Training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1" y="1035457"/>
            <a:ext cx="7350826" cy="50573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8463" y="6139251"/>
            <a:ext cx="7523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51515"/>
                </a:solidFill>
                <a:latin typeface="proxima-nova"/>
              </a:rPr>
              <a:t>데이터 증대를 통해 물체 인식 성능 향상 위한 학습 데이터 생성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162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Auto ML </a:t>
            </a:r>
            <a:r>
              <a:rPr lang="ko-KR" altLang="en-US" b="1" dirty="0"/>
              <a:t>성능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" b="3894"/>
          <a:stretch/>
        </p:blipFill>
        <p:spPr>
          <a:xfrm>
            <a:off x="1085361" y="1090862"/>
            <a:ext cx="6973277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92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err="1"/>
              <a:t>AutoML</a:t>
            </a:r>
            <a:r>
              <a:rPr lang="en-US" altLang="ko-KR" b="1" dirty="0"/>
              <a:t> </a:t>
            </a:r>
            <a:r>
              <a:rPr lang="ko-KR" altLang="en-US" b="1" dirty="0"/>
              <a:t>프로세스 </a:t>
            </a:r>
            <a:r>
              <a:rPr lang="en-US" altLang="ko-KR" b="1" dirty="0"/>
              <a:t>Pipeline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32" y="2067422"/>
            <a:ext cx="6424551" cy="34863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26730" y="5833155"/>
            <a:ext cx="393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151515"/>
                </a:solidFill>
                <a:latin typeface="+mn-ea"/>
              </a:rPr>
              <a:t>The </a:t>
            </a:r>
            <a:r>
              <a:rPr lang="en-US" altLang="ko-KR" b="1" dirty="0" err="1">
                <a:solidFill>
                  <a:srgbClr val="151515"/>
                </a:solidFill>
                <a:latin typeface="+mn-ea"/>
              </a:rPr>
              <a:t>AutoML</a:t>
            </a:r>
            <a:r>
              <a:rPr lang="en-US" altLang="ko-KR" b="1" dirty="0">
                <a:solidFill>
                  <a:srgbClr val="151515"/>
                </a:solidFill>
                <a:latin typeface="+mn-ea"/>
              </a:rPr>
              <a:t> Process in a diagram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5265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AUTO ML – TPOT </a:t>
            </a:r>
            <a:r>
              <a:rPr lang="ko-KR" altLang="en-US" b="1" dirty="0"/>
              <a:t>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9" y="1794254"/>
            <a:ext cx="7993062" cy="38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Auto ML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84134" y="2662538"/>
            <a:ext cx="7750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https://github.com/JSJeong-me/pusanit/tree/master/automl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599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7" y="2775567"/>
            <a:ext cx="643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Ⅴ. </a:t>
            </a:r>
            <a:r>
              <a:rPr lang="ko-KR" altLang="en-US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55955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Stages of vision </a:t>
            </a:r>
            <a:r>
              <a:rPr lang="ko-KR" altLang="en-US" b="1" dirty="0"/>
              <a:t>을 정의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1800" y="1416359"/>
            <a:ext cx="85310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02122"/>
                </a:solidFill>
                <a:latin typeface="Arial" panose="020B0604020202020204" pitchFamily="34" charset="0"/>
              </a:rPr>
              <a:t>David Courtenay Marr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(19 January 1945 – 17 November 1980) was a British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2" tooltip="Neuroscientist"/>
              </a:rPr>
              <a:t>neuroscientist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3" tooltip="Physiologist"/>
              </a:rPr>
              <a:t>physiologist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. Marr integrated results from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4" tooltip="Psychology"/>
              </a:rPr>
              <a:t>psychology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5" tooltip="Artificial intelligence"/>
              </a:rPr>
              <a:t>artificial intelligence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and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6" tooltip="Neurophysiology"/>
              </a:rPr>
              <a:t>neurophysiology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into new models of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7" tooltip="Visual processing"/>
              </a:rPr>
              <a:t>visual processing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. His work was very influential in </a:t>
            </a:r>
            <a:r>
              <a:rPr lang="en-US" altLang="ko-KR" sz="1600" dirty="0">
                <a:solidFill>
                  <a:srgbClr val="0B0080"/>
                </a:solidFill>
                <a:latin typeface="Arial" panose="020B0604020202020204" pitchFamily="34" charset="0"/>
                <a:hlinkClick r:id="rId8" tooltip="Computational neuroscience"/>
              </a:rPr>
              <a:t>computational neuroscience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 and led to a resurgence of interest in the discipline.</a:t>
            </a:r>
          </a:p>
          <a:p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인지심리학적 접근을 통해 새로운 시각적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대상재인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모형을 제시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(Ellis &amp;Young. 1996)</a:t>
            </a:r>
          </a:p>
          <a:p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Marr(1982)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시지각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이론을 바탕으로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망막에 맺힌 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2D 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영상으로부터 통합된 일차 스케치 생성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경계선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윤곽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명암 등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관찰자 중심의 관점에서 전체적인 형태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윤곽 정보를 포함한 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2.5D 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영상의 생성</a:t>
            </a:r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대상항등성과 지각적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범주화를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포함한 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3D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표상의 생성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관찰자의 위치와 무관한 진정한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/>
            </a:r>
            <a:b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대상재인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hlinkClick r:id="rId9"/>
              </a:rPr>
              <a:t>http://www.aistudy.com/pioneer/Marr.D.htm-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3060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9523" y="3100100"/>
            <a:ext cx="8024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https://github.com/JSJeong-me/pusanit</a:t>
            </a:r>
          </a:p>
        </p:txBody>
      </p:sp>
    </p:spTree>
    <p:extLst>
      <p:ext uri="{BB962C8B-B14F-4D97-AF65-F5344CB8AC3E}">
        <p14:creationId xmlns:p14="http://schemas.microsoft.com/office/powerpoint/2010/main" val="3104219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-1" y="2252162"/>
            <a:ext cx="2555777" cy="2881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en-US" altLang="ko-KR" sz="1000" spc="-3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Global Software Campus</a:t>
            </a:r>
            <a:endParaRPr lang="ko-KR" altLang="en-US" sz="1000" spc="-3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8"/>
          <p:cNvSpPr txBox="1">
            <a:spLocks/>
          </p:cNvSpPr>
          <p:nvPr/>
        </p:nvSpPr>
        <p:spPr>
          <a:xfrm>
            <a:off x="431800" y="6092825"/>
            <a:ext cx="4825131" cy="48514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ko-KR" sz="2000" b="1" spc="-150" dirty="0">
                <a:solidFill>
                  <a:srgbClr val="4BACC6"/>
                </a:solidFill>
                <a:latin typeface="나눔고딕 ExtraBold" pitchFamily="50" charset="-127"/>
                <a:ea typeface="나눔고딕 ExtraBold"/>
              </a:rPr>
              <a:t>Think Technology, Connected Learning!</a:t>
            </a: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194553" y="2304366"/>
            <a:ext cx="5023466" cy="0"/>
          </a:xfrm>
          <a:prstGeom prst="line">
            <a:avLst/>
          </a:prstGeom>
          <a:ln w="3810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8"/>
          <p:cNvSpPr txBox="1">
            <a:spLocks/>
          </p:cNvSpPr>
          <p:nvPr/>
        </p:nvSpPr>
        <p:spPr>
          <a:xfrm>
            <a:off x="233464" y="2343278"/>
            <a:ext cx="4734841" cy="7153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B7DEE8"/>
                </a:solidFill>
                <a:latin typeface="나눔고딕 ExtraBold" pitchFamily="50" charset="-127"/>
                <a:ea typeface="나눔고딕 ExtraBold"/>
              </a:rPr>
              <a:t>Connected Learning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B7DEE8"/>
                </a:solidFill>
                <a:latin typeface="나눔고딕 ExtraBold" pitchFamily="50" charset="-127"/>
                <a:ea typeface="나눔고딕 ExtraBold"/>
              </a:rPr>
              <a:t>More different!   Better!   Needs desire!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EB16-3D86-45D6-9150-38FFFA270031}"/>
              </a:ext>
            </a:extLst>
          </p:cNvPr>
          <p:cNvSpPr txBox="1"/>
          <p:nvPr/>
        </p:nvSpPr>
        <p:spPr>
          <a:xfrm>
            <a:off x="87807" y="1654469"/>
            <a:ext cx="54666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 err="1">
                <a:solidFill>
                  <a:srgbClr val="215968"/>
                </a:solidFill>
              </a:rPr>
              <a:t>딥러닝</a:t>
            </a:r>
            <a:r>
              <a:rPr lang="ko-KR" altLang="en-US" sz="3200" b="1" dirty="0">
                <a:solidFill>
                  <a:srgbClr val="215968"/>
                </a:solidFill>
              </a:rPr>
              <a:t> 기반 영상 인식 기술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800" y="5073427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일차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1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BAE01-7BD6-416D-97F0-6C6818083715}"/>
              </a:ext>
            </a:extLst>
          </p:cNvPr>
          <p:cNvSpPr txBox="1"/>
          <p:nvPr/>
        </p:nvSpPr>
        <p:spPr>
          <a:xfrm>
            <a:off x="6768547" y="188450"/>
            <a:ext cx="19436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500" b="1">
                <a:latin typeface="+mj-ea"/>
                <a:ea typeface="+mj-ea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ABE40-4225-4A80-A437-6529C81BC8A1}"/>
              </a:ext>
            </a:extLst>
          </p:cNvPr>
          <p:cNvSpPr txBox="1"/>
          <p:nvPr/>
        </p:nvSpPr>
        <p:spPr>
          <a:xfrm>
            <a:off x="3692964" y="2001001"/>
            <a:ext cx="5280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YOLO (You Only Look Once)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SSD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	(Single Shot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MultiBox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Detector)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Ⅲ.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286471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8" y="2775567"/>
            <a:ext cx="799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Ⅰ.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YOLO (You Only Look Once)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1959B-BEA5-44B0-8B61-D5B8E88B8C1F}"/>
              </a:ext>
            </a:extLst>
          </p:cNvPr>
          <p:cNvSpPr txBox="1"/>
          <p:nvPr/>
        </p:nvSpPr>
        <p:spPr>
          <a:xfrm>
            <a:off x="1116923" y="3434231"/>
            <a:ext cx="75952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Object Detection Model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 Faster RCNN</a:t>
            </a:r>
          </a:p>
        </p:txBody>
      </p:sp>
    </p:spTree>
    <p:extLst>
      <p:ext uri="{BB962C8B-B14F-4D97-AF65-F5344CB8AC3E}">
        <p14:creationId xmlns:p14="http://schemas.microsoft.com/office/powerpoint/2010/main" val="2956506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Object Detection Models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4486" r="1552" b="3197"/>
          <a:stretch/>
        </p:blipFill>
        <p:spPr>
          <a:xfrm>
            <a:off x="181155" y="1818168"/>
            <a:ext cx="8729330" cy="37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9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YOLO - </a:t>
            </a:r>
            <a:r>
              <a:rPr lang="ko-KR" altLang="en-US" b="1" dirty="0"/>
              <a:t>단일 단계 방식의 객체 탐지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YOLO(You Only Look Once)</a:t>
            </a:r>
            <a:r>
              <a:rPr lang="ko-KR" altLang="en-US" sz="1800" dirty="0"/>
              <a:t>는 대표적인 단일 단계 방식의 객체 탐지 알고리즘입니다</a:t>
            </a:r>
            <a:r>
              <a:rPr lang="en-US" altLang="ko-KR" sz="1800" dirty="0"/>
              <a:t>. YOLO </a:t>
            </a:r>
            <a:r>
              <a:rPr lang="ko-KR" altLang="en-US" sz="1800" dirty="0"/>
              <a:t>알고리즘은 원본 이미지를 동일한 크기의 그리드로 나눕니다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각 그리드에 대해 그리드 중앙을 중심으로 미리 정의된 형태</a:t>
            </a:r>
            <a:r>
              <a:rPr lang="en-US" altLang="ko-KR" sz="1800" dirty="0"/>
              <a:t>(predefined shape)</a:t>
            </a:r>
            <a:r>
              <a:rPr lang="ko-KR" altLang="en-US" sz="1800" dirty="0"/>
              <a:t>으로 지정된 </a:t>
            </a:r>
            <a:r>
              <a:rPr lang="ko-KR" altLang="en-US" sz="1800" dirty="0" err="1"/>
              <a:t>경계박스의</a:t>
            </a:r>
            <a:r>
              <a:rPr lang="ko-KR" altLang="en-US" sz="1800" dirty="0"/>
              <a:t> 개수를 예측하고 이를 기반으로 신뢰도를 계산합니다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이미지에 객체가 포함되어 있는지</a:t>
            </a:r>
            <a:r>
              <a:rPr lang="en-US" altLang="ko-KR" sz="1800" dirty="0"/>
              <a:t>, </a:t>
            </a:r>
            <a:r>
              <a:rPr lang="ko-KR" altLang="en-US" sz="1800" dirty="0"/>
              <a:t>또는 배경만 단독으로 있는지에 대한 여부가 포함되겠죠</a:t>
            </a:r>
            <a:r>
              <a:rPr lang="en-US" altLang="ko-KR" sz="1800" dirty="0"/>
              <a:t>. </a:t>
            </a:r>
            <a:r>
              <a:rPr lang="ko-KR" altLang="en-US" sz="1800" dirty="0"/>
              <a:t>높은 객체 신뢰도를 가진 위치를 선택해 객체 카테고리를 파악합니다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5208" r="8858" b="9013"/>
          <a:stretch/>
        </p:blipFill>
        <p:spPr>
          <a:xfrm>
            <a:off x="1621235" y="4135636"/>
            <a:ext cx="5881836" cy="20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5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YOLO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08" y="1416921"/>
            <a:ext cx="8781690" cy="50984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미리 정의된 형태를 가진 </a:t>
            </a:r>
            <a:r>
              <a:rPr lang="ko-KR" altLang="en-US" sz="1800" dirty="0" err="1"/>
              <a:t>경계박스</a:t>
            </a:r>
            <a:r>
              <a:rPr lang="ko-KR" altLang="en-US" sz="1800" dirty="0"/>
              <a:t> 수를 ‘앵커 박스</a:t>
            </a:r>
            <a:r>
              <a:rPr lang="en-US" altLang="ko-KR" sz="1800" dirty="0"/>
              <a:t>(Anchor Boxes)’</a:t>
            </a:r>
            <a:r>
              <a:rPr lang="ko-KR" altLang="en-US" sz="1800" dirty="0"/>
              <a:t>라고 하는데요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앵커 박스는 </a:t>
            </a:r>
            <a:r>
              <a:rPr lang="en-US" altLang="ko-KR" sz="1800" dirty="0"/>
              <a:t>K-</a:t>
            </a:r>
            <a:r>
              <a:rPr lang="ko-KR" altLang="en-US" sz="1800" dirty="0"/>
              <a:t>평균 알고리즘에 의한 데이터로부터 생성되며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 세트의 객체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크기와 형태에 대한 사전 정보를 확보합니다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각각의 앵커는 각기 다른 크기와 형태의 객체를 탐지하도록 설계되어 있습니다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그림 </a:t>
            </a:r>
            <a:r>
              <a:rPr lang="en-US" altLang="ko-KR" sz="1800" dirty="0"/>
              <a:t>2</a:t>
            </a:r>
            <a:r>
              <a:rPr lang="ko-KR" altLang="en-US" sz="1800" dirty="0"/>
              <a:t>를 보면 한 장소에 </a:t>
            </a:r>
            <a:r>
              <a:rPr lang="en-US" altLang="ko-KR" sz="1800" dirty="0"/>
              <a:t>3</a:t>
            </a:r>
            <a:r>
              <a:rPr lang="ko-KR" altLang="en-US" sz="1800" dirty="0"/>
              <a:t>개의 앵커가 있는데요</a:t>
            </a:r>
            <a:r>
              <a:rPr lang="en-US" altLang="ko-KR" sz="1800" dirty="0"/>
              <a:t>. </a:t>
            </a:r>
            <a:r>
              <a:rPr lang="ko-KR" altLang="en-US" sz="1800" dirty="0"/>
              <a:t>이 중 붉은색 앵커 박스는 가운데에 있는 사람을 탐지합니다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이 알고리즘은 앵커 박스와 유사한 크기의 개체를 탐지한다는 뜻인데요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최종 예측은 앵커의 위치나 크기와는 차이가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이미지의 </a:t>
            </a:r>
            <a:r>
              <a:rPr lang="ko-KR" altLang="en-US" sz="1800" dirty="0" err="1"/>
              <a:t>피쳐</a:t>
            </a:r>
            <a:r>
              <a:rPr lang="en-US" altLang="ko-KR" sz="1800" dirty="0"/>
              <a:t>(Feature) </a:t>
            </a:r>
            <a:r>
              <a:rPr lang="ko-KR" altLang="en-US" sz="1800" dirty="0" err="1"/>
              <a:t>맵에서</a:t>
            </a:r>
            <a:r>
              <a:rPr lang="ko-KR" altLang="en-US" sz="1800" dirty="0"/>
              <a:t> 확보한 최적화된 오프셋이 앵커 위치나 크기에 추가됩니다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8059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탐지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1308" y="1030841"/>
            <a:ext cx="8781690" cy="50984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영역의 박스와 해당 박스의 분류를 동시에 복수개를 출력하는 네트워크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모두 </a:t>
            </a:r>
            <a:r>
              <a:rPr lang="en-US" altLang="ko-KR" sz="1800" dirty="0"/>
              <a:t>98</a:t>
            </a:r>
            <a:r>
              <a:rPr lang="ko-KR" altLang="en-US" sz="1800" dirty="0"/>
              <a:t>개</a:t>
            </a:r>
            <a:r>
              <a:rPr lang="en-US" altLang="ko-KR" sz="1800" dirty="0"/>
              <a:t>(7x7x2)</a:t>
            </a:r>
            <a:r>
              <a:rPr lang="ko-KR" altLang="en-US" sz="1800" dirty="0"/>
              <a:t>가 제안되고</a:t>
            </a:r>
            <a:r>
              <a:rPr lang="en-US" altLang="ko-KR" sz="1800" dirty="0"/>
              <a:t>, </a:t>
            </a:r>
            <a:r>
              <a:rPr lang="ko-KR" altLang="en-US" sz="1800" dirty="0"/>
              <a:t>중복되지 않고 확신도가 높은 것만 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062" t="32369" r="21680" b="11364"/>
          <a:stretch/>
        </p:blipFill>
        <p:spPr>
          <a:xfrm>
            <a:off x="1330795" y="1990266"/>
            <a:ext cx="5915959" cy="3625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088" y="5769659"/>
            <a:ext cx="832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모델 구조는 입력 이미지를 </a:t>
            </a:r>
            <a:r>
              <a:rPr lang="en-US" altLang="ko-KR" b="1" dirty="0">
                <a:latin typeface="+mn-ea"/>
              </a:rPr>
              <a:t>S × S </a:t>
            </a:r>
            <a:r>
              <a:rPr lang="ko-KR" altLang="en-US" b="1" dirty="0">
                <a:latin typeface="+mn-ea"/>
              </a:rPr>
              <a:t>그리드로 나누고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객체의 중심이 그리드 셀에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들어가면 해당 그리드 셀이 해당 객체를 감지함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41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/>
              <a:t>앵커박스와</a:t>
            </a:r>
            <a:r>
              <a:rPr lang="ko-KR" altLang="en-US" b="1" dirty="0"/>
              <a:t> </a:t>
            </a:r>
            <a:r>
              <a:rPr lang="en-US" altLang="ko-KR" b="1" dirty="0"/>
              <a:t>YOLO </a:t>
            </a:r>
            <a:r>
              <a:rPr lang="ko-KR" altLang="en-US" b="1" dirty="0"/>
              <a:t>네트워크 아키텍처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8" y="1160463"/>
            <a:ext cx="2975571" cy="1981104"/>
          </a:xfrm>
        </p:spPr>
      </p:pic>
      <p:sp>
        <p:nvSpPr>
          <p:cNvPr id="5" name="TextBox 4"/>
          <p:cNvSpPr txBox="1"/>
          <p:nvPr/>
        </p:nvSpPr>
        <p:spPr>
          <a:xfrm>
            <a:off x="1452802" y="3209613"/>
            <a:ext cx="6688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그림 </a:t>
            </a:r>
            <a:r>
              <a:rPr lang="en-US" altLang="ko-KR" sz="1200" b="1" dirty="0"/>
              <a:t>1] </a:t>
            </a:r>
            <a:r>
              <a:rPr lang="ko-KR" altLang="en-US" sz="1200" b="1" dirty="0"/>
              <a:t>앵커 박스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이미지 출처</a:t>
            </a:r>
            <a:r>
              <a:rPr lang="en-US" altLang="ko-KR" sz="1200" b="1" dirty="0"/>
              <a:t>: https://www.flickr.com/photos/762_photo/16751321393/)</a:t>
            </a:r>
            <a:endParaRPr lang="ko-KR" altLang="en-US" sz="1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36" y="3577154"/>
            <a:ext cx="7241927" cy="2458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3606" y="6195617"/>
            <a:ext cx="2598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그림 </a:t>
            </a:r>
            <a:r>
              <a:rPr lang="en-US" altLang="ko-KR" sz="1200" b="1" dirty="0"/>
              <a:t>2]  YOLO </a:t>
            </a:r>
            <a:r>
              <a:rPr lang="ko-KR" altLang="en-US" sz="1200" b="1" dirty="0"/>
              <a:t>네트워크 아키텍처</a:t>
            </a:r>
          </a:p>
        </p:txBody>
      </p:sp>
    </p:spTree>
    <p:extLst>
      <p:ext uri="{BB962C8B-B14F-4D97-AF65-F5344CB8AC3E}">
        <p14:creationId xmlns:p14="http://schemas.microsoft.com/office/powerpoint/2010/main" val="3560676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YOLO3 Architecture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930" t="28080" r="44211" b="21558"/>
          <a:stretch/>
        </p:blipFill>
        <p:spPr>
          <a:xfrm>
            <a:off x="208547" y="1255712"/>
            <a:ext cx="8935453" cy="48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4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155" y="0"/>
            <a:ext cx="8754298" cy="804365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Vision: A Computational Investigation into the Human Representation and Processing of Visual Information 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357" t="10602" r="33849" b="7202"/>
          <a:stretch/>
        </p:blipFill>
        <p:spPr>
          <a:xfrm>
            <a:off x="4860516" y="1127878"/>
            <a:ext cx="3851684" cy="4976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2368" t="10578" r="33772" b="8019"/>
          <a:stretch/>
        </p:blipFill>
        <p:spPr>
          <a:xfrm>
            <a:off x="431800" y="1127878"/>
            <a:ext cx="3929510" cy="50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75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Faster RCNN – YOLO </a:t>
            </a:r>
            <a:r>
              <a:rPr lang="ko-KR" altLang="en-US" b="1" dirty="0"/>
              <a:t>이전의 객체 탐지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1155" y="1355961"/>
            <a:ext cx="5014303" cy="50984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Faster RCNN</a:t>
            </a:r>
            <a:r>
              <a:rPr lang="ko-KR" altLang="en-US" sz="1800" dirty="0"/>
              <a:t>은 </a:t>
            </a:r>
            <a:r>
              <a:rPr lang="ko-KR" altLang="en-US" sz="1800" dirty="0" err="1"/>
              <a:t>이단계</a:t>
            </a:r>
            <a:r>
              <a:rPr lang="ko-KR" altLang="en-US" sz="1800" dirty="0"/>
              <a:t> 방식의 객체 탐지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알고리즘인데요</a:t>
            </a:r>
            <a:r>
              <a:rPr lang="en-US" altLang="ko-KR" sz="1800" dirty="0"/>
              <a:t>. </a:t>
            </a:r>
            <a:r>
              <a:rPr lang="ko-KR" altLang="en-US" sz="1800" dirty="0"/>
              <a:t>그림 </a:t>
            </a:r>
            <a:r>
              <a:rPr lang="en-US" altLang="ko-KR" sz="1800" dirty="0"/>
              <a:t>3</a:t>
            </a:r>
            <a:r>
              <a:rPr lang="ko-KR" altLang="en-US" sz="1800" dirty="0"/>
              <a:t>에서 </a:t>
            </a:r>
            <a:r>
              <a:rPr lang="en-US" altLang="ko-KR" sz="1800" dirty="0"/>
              <a:t>Faster RCNN</a:t>
            </a:r>
            <a:r>
              <a:rPr lang="ko-KR" altLang="en-US" sz="1800" dirty="0"/>
              <a:t>의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단계를 살펴보겠습니다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이 알고리즘 이름에 ‘빠른</a:t>
            </a:r>
            <a:r>
              <a:rPr lang="en-US" altLang="ko-KR" sz="1800" dirty="0"/>
              <a:t>(Faster)’</a:t>
            </a:r>
            <a:r>
              <a:rPr lang="ko-KR" altLang="en-US" sz="1800" dirty="0"/>
              <a:t>이라는 단어가 포함되어 있지만 단일 단계 방식보다 빠른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처리가 된다는 뜻이 아니고 이전 버전이라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할 수 있는 </a:t>
            </a:r>
            <a:r>
              <a:rPr lang="en-US" altLang="ko-KR" sz="1800" dirty="0"/>
              <a:t>RCNN </a:t>
            </a:r>
            <a:r>
              <a:rPr lang="ko-KR" altLang="en-US" sz="1800" dirty="0"/>
              <a:t>알고리즘과 </a:t>
            </a:r>
            <a:r>
              <a:rPr lang="en-US" altLang="ko-KR" sz="1800" dirty="0"/>
              <a:t>Fast RCNN </a:t>
            </a:r>
            <a:br>
              <a:rPr lang="en-US" altLang="ko-KR" sz="1800" dirty="0"/>
            </a:br>
            <a:r>
              <a:rPr lang="ko-KR" altLang="en-US" sz="1800" dirty="0"/>
              <a:t>알고리즘 보다 빠르다는 것을 뜻하는데요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각 관심 영역</a:t>
            </a:r>
            <a:r>
              <a:rPr lang="en-US" altLang="ko-KR" sz="1800" dirty="0"/>
              <a:t>(</a:t>
            </a:r>
            <a:r>
              <a:rPr lang="en-US" altLang="ko-KR" sz="1800" dirty="0" err="1"/>
              <a:t>RoI</a:t>
            </a:r>
            <a:r>
              <a:rPr lang="en-US" altLang="ko-KR" sz="1800" dirty="0"/>
              <a:t>; Region of Interest)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err="1"/>
              <a:t>피쳐</a:t>
            </a:r>
            <a:r>
              <a:rPr lang="ko-KR" altLang="en-US" sz="1800" dirty="0"/>
              <a:t> 추출의 계산을 공유하고 딥러닝 기반의 </a:t>
            </a:r>
            <a:r>
              <a:rPr lang="en-US" altLang="ko-KR" sz="1800" dirty="0"/>
              <a:t>RPN</a:t>
            </a:r>
            <a:r>
              <a:rPr lang="ko-KR" altLang="en-US" sz="1800" dirty="0"/>
              <a:t>을 도입해 구현할 수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78" y="1534160"/>
            <a:ext cx="3697323" cy="3364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0161" y="5076923"/>
            <a:ext cx="2148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그림 </a:t>
            </a:r>
            <a:r>
              <a:rPr lang="en-US" altLang="ko-KR" sz="1200" b="1" dirty="0"/>
              <a:t>3]  Faster RCNN </a:t>
            </a:r>
            <a:r>
              <a:rPr lang="ko-KR" altLang="en-US" sz="1200" b="1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409826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0675" y="1173081"/>
            <a:ext cx="8781690" cy="50984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많은 </a:t>
            </a:r>
            <a:r>
              <a:rPr lang="en-US" altLang="ko-KR" sz="1800" dirty="0"/>
              <a:t>CNN </a:t>
            </a:r>
            <a:r>
              <a:rPr lang="ko-KR" altLang="en-US" sz="1800" dirty="0"/>
              <a:t>레이어를 사용해 </a:t>
            </a:r>
            <a:r>
              <a:rPr lang="ko-KR" altLang="en-US" sz="1800" dirty="0" err="1"/>
              <a:t>피쳐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맵을</a:t>
            </a:r>
            <a:r>
              <a:rPr lang="ko-KR" altLang="en-US" sz="1800" dirty="0"/>
              <a:t> 추출하고 나면 </a:t>
            </a:r>
            <a:r>
              <a:rPr lang="en-US" altLang="ko-KR" sz="1800" dirty="0"/>
              <a:t>RPN</a:t>
            </a:r>
            <a:r>
              <a:rPr lang="ko-KR" altLang="en-US" sz="1800" dirty="0"/>
              <a:t>을 통해 개체를 포함하고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있을 가능성이 높은 윈도우가 다량으로 생성됩니다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그런 다음 알고리즘은 각 윈도우에 있는 </a:t>
            </a:r>
            <a:r>
              <a:rPr lang="ko-KR" altLang="en-US" sz="1800" dirty="0" err="1"/>
              <a:t>피쳐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맵을</a:t>
            </a:r>
            <a:r>
              <a:rPr lang="ko-KR" altLang="en-US" sz="1800" dirty="0"/>
              <a:t> 검색하고</a:t>
            </a:r>
            <a:r>
              <a:rPr lang="en-US" altLang="ko-KR" sz="1800" dirty="0"/>
              <a:t>, </a:t>
            </a:r>
            <a:r>
              <a:rPr lang="ko-KR" altLang="en-US" sz="1800" dirty="0"/>
              <a:t>고정 크기로 조정한 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RoI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풀링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 확률과 해당 객체에 대한 더욱 정확한 </a:t>
            </a:r>
            <a:r>
              <a:rPr lang="ko-KR" altLang="en-US" sz="1800" dirty="0" err="1"/>
              <a:t>경계박스를</a:t>
            </a:r>
            <a:r>
              <a:rPr lang="ko-KR" altLang="en-US" sz="1800" dirty="0"/>
              <a:t> 예측합니다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여기서 고려해야 할 점은 </a:t>
            </a:r>
            <a:r>
              <a:rPr lang="en-US" altLang="ko-KR" sz="1800" dirty="0"/>
              <a:t>RPN</a:t>
            </a:r>
            <a:r>
              <a:rPr lang="ko-KR" altLang="en-US" sz="1800" dirty="0"/>
              <a:t>이 윈도우를 생성하는 방법인데요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en-US" altLang="ko-KR" sz="1800" dirty="0"/>
              <a:t>RPN</a:t>
            </a:r>
            <a:r>
              <a:rPr lang="ko-KR" altLang="en-US" sz="1800" dirty="0"/>
              <a:t>은 </a:t>
            </a:r>
            <a:r>
              <a:rPr lang="en-US" altLang="ko-KR" sz="1800" dirty="0"/>
              <a:t>YOLO</a:t>
            </a:r>
            <a:r>
              <a:rPr lang="ko-KR" altLang="en-US" sz="1800" dirty="0"/>
              <a:t>와 마찬가지로 앵커 박스를 사용합니다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 </a:t>
            </a:r>
            <a:r>
              <a:rPr lang="en-US" altLang="ko-KR" sz="1800" dirty="0"/>
              <a:t>YOLO </a:t>
            </a:r>
            <a:r>
              <a:rPr lang="ko-KR" altLang="en-US" sz="1800" dirty="0"/>
              <a:t>알고리즘과 다른 점은 앵커 박스가 데이터로부터 생성되는 것이 아니라 고정된 크기와 형태로 생성된다는 것인데요</a:t>
            </a:r>
            <a:r>
              <a:rPr lang="en-US" altLang="ko-KR" sz="1800" dirty="0"/>
              <a:t>. </a:t>
            </a:r>
            <a:r>
              <a:rPr lang="ko-KR" altLang="en-US" sz="1800" dirty="0"/>
              <a:t>이 앵커 박스는 이미지를 보다 조밀하게 커버할 수 있습니다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RPN</a:t>
            </a:r>
            <a:r>
              <a:rPr lang="ko-KR" altLang="en-US" sz="1800" dirty="0"/>
              <a:t>은 여러 객체 카테고리에 대한 분류 대신 윈도우의 객체 포함 유무에 대한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이진 분류</a:t>
            </a:r>
            <a:r>
              <a:rPr lang="en-US" altLang="ko-KR" sz="1800" dirty="0"/>
              <a:t>(Binary Classification)</a:t>
            </a:r>
            <a:r>
              <a:rPr lang="ko-KR" altLang="en-US" sz="1800" dirty="0"/>
              <a:t>만 수행합니다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Faster RCNN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638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8" y="2775567"/>
            <a:ext cx="799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Ⅱ.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SSD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(Single Shot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MultiBox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Detector)</a:t>
            </a:r>
          </a:p>
        </p:txBody>
      </p:sp>
    </p:spTree>
    <p:extLst>
      <p:ext uri="{BB962C8B-B14F-4D97-AF65-F5344CB8AC3E}">
        <p14:creationId xmlns:p14="http://schemas.microsoft.com/office/powerpoint/2010/main" val="2404897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1-stage detection </a:t>
            </a:r>
            <a:r>
              <a:rPr lang="ko-KR" altLang="en-US" b="1" dirty="0"/>
              <a:t>와 </a:t>
            </a:r>
            <a:r>
              <a:rPr lang="en-US" altLang="ko-KR" b="1" dirty="0"/>
              <a:t>2-stage detection 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49327" y="5267512"/>
            <a:ext cx="85310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Milestones of object detection and recognition, including feature representations</a:t>
            </a:r>
          </a:p>
          <a:p>
            <a:pPr algn="ctr"/>
            <a:r>
              <a:rPr lang="en-US" altLang="ko-KR" sz="1600" dirty="0"/>
              <a:t>[</a:t>
            </a:r>
            <a:r>
              <a:rPr lang="ko-KR" altLang="en-US" sz="1600" dirty="0"/>
              <a:t>출처</a:t>
            </a:r>
            <a:r>
              <a:rPr lang="en-US" altLang="ko-KR" sz="1600" dirty="0"/>
              <a:t>] Deep Learning for Generic Object Detection: A Survey, </a:t>
            </a:r>
            <a:r>
              <a:rPr lang="en-US" altLang="ko-KR" sz="1600" dirty="0" err="1"/>
              <a:t>arxiv</a:t>
            </a:r>
            <a:r>
              <a:rPr lang="en-US" altLang="ko-KR" sz="1600" dirty="0"/>
              <a:t> 2019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062" t="19231" r="5209" b="25384"/>
          <a:stretch/>
        </p:blipFill>
        <p:spPr>
          <a:xfrm>
            <a:off x="0" y="1899633"/>
            <a:ext cx="9029700" cy="29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28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SSD</a:t>
            </a:r>
            <a:r>
              <a:rPr lang="ko-KR" altLang="en-US" b="1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SSD </a:t>
            </a:r>
            <a:r>
              <a:rPr lang="ko-KR" altLang="en-US" sz="2000" b="1" dirty="0"/>
              <a:t>물체 감지 모델은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경계 상자 가설</a:t>
            </a:r>
            <a:r>
              <a:rPr lang="en-US" altLang="ko-KR" sz="2000" dirty="0"/>
              <a:t>, </a:t>
            </a:r>
            <a:r>
              <a:rPr lang="ko-KR" altLang="en-US" sz="2000" dirty="0"/>
              <a:t>각 상자의 픽셀 또는 피처 </a:t>
            </a:r>
            <a:r>
              <a:rPr lang="ko-KR" altLang="en-US" sz="2000" dirty="0" err="1"/>
              <a:t>리샘플링</a:t>
            </a:r>
            <a:r>
              <a:rPr lang="ko-KR" altLang="en-US" sz="2000" dirty="0"/>
              <a:t> 및 고품질 </a:t>
            </a:r>
            <a:r>
              <a:rPr lang="ko-KR" altLang="en-US" sz="2000" dirty="0" err="1"/>
              <a:t>분류기를</a:t>
            </a:r>
            <a:r>
              <a:rPr lang="ko-KR" altLang="en-US" sz="2000" dirty="0"/>
              <a:t> 적용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/>
              <a:t>연산이 많으며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 </a:t>
            </a:r>
            <a:r>
              <a:rPr lang="ko-KR" altLang="en-US" sz="2000" b="1" dirty="0" err="1"/>
              <a:t>집약적이라서</a:t>
            </a:r>
            <a:r>
              <a:rPr lang="ko-KR" altLang="en-US" sz="2000" b="1" dirty="0"/>
              <a:t> 실시간 적용에는 다소 느림 감이 있음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 Faster</a:t>
            </a:r>
            <a:r>
              <a:rPr lang="ko-KR" altLang="en-US" sz="2000" dirty="0"/>
              <a:t> </a:t>
            </a:r>
            <a:r>
              <a:rPr lang="en-US" altLang="ko-KR" sz="2000" dirty="0"/>
              <a:t>R-CNN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mAP</a:t>
            </a:r>
            <a:r>
              <a:rPr lang="en-US" altLang="ko-KR" sz="2000" dirty="0"/>
              <a:t> 73.2 %</a:t>
            </a:r>
            <a:r>
              <a:rPr lang="ko-KR" altLang="en-US" sz="2000" dirty="0"/>
              <a:t>로 </a:t>
            </a:r>
            <a:r>
              <a:rPr lang="en-US" altLang="ko-KR" sz="2000" dirty="0"/>
              <a:t>7FPS</a:t>
            </a:r>
            <a:r>
              <a:rPr lang="ko-KR" altLang="en-US" sz="2000" dirty="0"/>
              <a:t>에서 작동합니다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YOLO</a:t>
            </a:r>
            <a:r>
              <a:rPr lang="ko-KR" altLang="en-US" sz="2000" b="1" dirty="0"/>
              <a:t>는 대폭 증가 된 속도 대비 감지 정확도는 낮음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 YOLO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mAP</a:t>
            </a:r>
            <a:r>
              <a:rPr lang="en-US" altLang="ko-KR" sz="2000" dirty="0"/>
              <a:t> 63.4 %</a:t>
            </a:r>
            <a:r>
              <a:rPr lang="ko-KR" altLang="en-US" sz="2000" dirty="0"/>
              <a:t>로 </a:t>
            </a:r>
            <a:r>
              <a:rPr lang="en-US" altLang="ko-KR" sz="2000" dirty="0"/>
              <a:t>45FPS</a:t>
            </a:r>
            <a:r>
              <a:rPr lang="ko-KR" altLang="en-US" sz="2000" dirty="0"/>
              <a:t>로 작동합니다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697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Object Detection : </a:t>
            </a:r>
            <a:r>
              <a:rPr lang="ko-KR" altLang="en-US" b="1" dirty="0" err="1"/>
              <a:t>판별분석</a:t>
            </a:r>
            <a:r>
              <a:rPr lang="ko-KR" altLang="en-US" b="1" dirty="0"/>
              <a:t> </a:t>
            </a:r>
            <a:r>
              <a:rPr lang="en-US" altLang="ko-KR" b="1" dirty="0"/>
              <a:t>+ </a:t>
            </a:r>
            <a:r>
              <a:rPr lang="ko-KR" altLang="en-US" b="1" dirty="0" err="1"/>
              <a:t>영역구분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3369" y="1410423"/>
            <a:ext cx="9017262" cy="4514850"/>
            <a:chOff x="63369" y="1410423"/>
            <a:chExt cx="9017262" cy="45148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11250" t="20385" r="13229" b="9808"/>
            <a:stretch/>
          </p:blipFill>
          <p:spPr>
            <a:xfrm>
              <a:off x="63369" y="1410423"/>
              <a:ext cx="9017262" cy="45148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708074" y="3667848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</a:rPr>
                <a:t>Multitask Loss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827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YOLO</a:t>
            </a:r>
            <a:r>
              <a:rPr lang="ko-KR" altLang="en-US" b="1" dirty="0"/>
              <a:t>와 </a:t>
            </a:r>
            <a:r>
              <a:rPr lang="en-US" altLang="ko-KR" b="1" dirty="0"/>
              <a:t>SSD </a:t>
            </a:r>
            <a:r>
              <a:rPr lang="ko-KR" altLang="en-US" b="1" dirty="0"/>
              <a:t>모델의 차이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812" t="11154" r="33438" b="17198"/>
          <a:stretch/>
        </p:blipFill>
        <p:spPr>
          <a:xfrm>
            <a:off x="1157865" y="1160463"/>
            <a:ext cx="6828269" cy="4510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2742" y="5769659"/>
            <a:ext cx="7271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경계 상자 가설 </a:t>
            </a:r>
            <a:r>
              <a:rPr lang="en-US" altLang="ko-KR" dirty="0"/>
              <a:t>(1 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r>
              <a:rPr lang="ko-KR" altLang="en-US" dirty="0"/>
              <a:t>에 대한 픽셀 또는 특징을 리샘플링하지 않고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접근 방식만큼 정확한 최초의 딥 네트워크 기반 객체 감지함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00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err="1"/>
              <a:t>Multiful</a:t>
            </a:r>
            <a:r>
              <a:rPr lang="en-US" altLang="ko-KR" b="1" dirty="0"/>
              <a:t> Feature Map</a:t>
            </a:r>
            <a:r>
              <a:rPr lang="ko-KR" altLang="en-US" b="1" dirty="0"/>
              <a:t>의 활용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027" t="19412" r="17181" b="18084"/>
          <a:stretch/>
        </p:blipFill>
        <p:spPr>
          <a:xfrm>
            <a:off x="594744" y="1268747"/>
            <a:ext cx="7954512" cy="3784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042" y="548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744" y="5375057"/>
            <a:ext cx="785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개의 기본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네트워크의 끝에서 피처를 가져오며</a:t>
            </a:r>
            <a:r>
              <a:rPr lang="en-US" altLang="ko-KR" b="1" dirty="0"/>
              <a:t>, </a:t>
            </a:r>
            <a:r>
              <a:rPr lang="ko-KR" altLang="en-US" b="1" dirty="0"/>
              <a:t>이러한 </a:t>
            </a:r>
            <a:endParaRPr lang="en-US" altLang="ko-KR" b="1" dirty="0"/>
          </a:p>
          <a:p>
            <a:r>
              <a:rPr lang="en-US" altLang="ko-KR" b="1" dirty="0"/>
              <a:t>Layer</a:t>
            </a:r>
            <a:r>
              <a:rPr lang="ko-KR" altLang="en-US" b="1" dirty="0"/>
              <a:t>의 크기는 점진적으로 줄어들고 여러 스케일에서 탐지하여 예측가능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723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Default Box </a:t>
            </a:r>
            <a:r>
              <a:rPr lang="ko-KR" altLang="en-US" b="1" dirty="0"/>
              <a:t>와 </a:t>
            </a:r>
            <a:r>
              <a:rPr lang="ko-KR" altLang="en-US" b="1" dirty="0" err="1"/>
              <a:t>종횡비율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983" t="44695" r="13333" b="14657"/>
          <a:stretch/>
        </p:blipFill>
        <p:spPr>
          <a:xfrm>
            <a:off x="487922" y="3632209"/>
            <a:ext cx="8474923" cy="2532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504" y="1229364"/>
            <a:ext cx="85523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</a:rPr>
              <a:t>주어진 위치에서 </a:t>
            </a:r>
            <a:r>
              <a:rPr lang="en-US" altLang="ko-KR" b="1" dirty="0">
                <a:latin typeface="+mn-ea"/>
              </a:rPr>
              <a:t>k </a:t>
            </a:r>
            <a:r>
              <a:rPr lang="ko-KR" altLang="en-US" b="1" dirty="0">
                <a:latin typeface="+mn-ea"/>
              </a:rPr>
              <a:t>중 각 상자에 대해 </a:t>
            </a:r>
            <a:r>
              <a:rPr lang="en-US" altLang="ko-KR" b="1" dirty="0">
                <a:latin typeface="+mn-ea"/>
              </a:rPr>
              <a:t>c </a:t>
            </a:r>
            <a:r>
              <a:rPr lang="ko-KR" altLang="en-US" b="1" dirty="0">
                <a:latin typeface="+mn-ea"/>
              </a:rPr>
              <a:t>클래스 점수와 원래 기본 상자 모양에 </a:t>
            </a:r>
            <a:r>
              <a:rPr lang="en-US" altLang="ko-KR" b="1" dirty="0">
                <a:latin typeface="+mn-ea"/>
              </a:rPr>
              <a:t/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상대적인 </a:t>
            </a:r>
            <a:r>
              <a:rPr lang="en-US" altLang="ko-KR" b="1" dirty="0">
                <a:latin typeface="+mn-ea"/>
              </a:rPr>
              <a:t>4 </a:t>
            </a:r>
            <a:r>
              <a:rPr lang="ko-KR" altLang="en-US" b="1" dirty="0">
                <a:latin typeface="+mn-ea"/>
              </a:rPr>
              <a:t>개의 오프셋을 계산함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n-ea"/>
              </a:rPr>
              <a:t>Feature Map</a:t>
            </a:r>
            <a:r>
              <a:rPr lang="ko-KR" altLang="en-US" b="1" dirty="0">
                <a:latin typeface="+mn-ea"/>
              </a:rPr>
              <a:t>의 각 위치에 있는 총 </a:t>
            </a:r>
            <a:r>
              <a:rPr lang="en-US" altLang="ko-KR" b="1" dirty="0">
                <a:latin typeface="+mn-ea"/>
              </a:rPr>
              <a:t>(c + 4) k </a:t>
            </a:r>
            <a:r>
              <a:rPr lang="ko-KR" altLang="en-US" b="1" dirty="0">
                <a:latin typeface="+mn-ea"/>
              </a:rPr>
              <a:t>필터 생성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+mn-ea"/>
              </a:rPr>
              <a:t>M x n Feature Map</a:t>
            </a:r>
            <a:r>
              <a:rPr lang="ko-KR" altLang="en-US" b="1" dirty="0">
                <a:latin typeface="+mn-ea"/>
              </a:rPr>
              <a:t>에 대해 </a:t>
            </a:r>
            <a:r>
              <a:rPr lang="en-US" altLang="ko-KR" b="1" dirty="0">
                <a:latin typeface="+mn-ea"/>
              </a:rPr>
              <a:t>(c + 4) </a:t>
            </a:r>
            <a:r>
              <a:rPr lang="en-US" altLang="ko-KR" b="1" dirty="0" err="1">
                <a:latin typeface="+mn-ea"/>
              </a:rPr>
              <a:t>kmn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출력을 만듦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406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학습방법 </a:t>
            </a:r>
            <a:r>
              <a:rPr lang="en-US" altLang="ko-KR" b="1" dirty="0"/>
              <a:t>– </a:t>
            </a:r>
            <a:r>
              <a:rPr lang="ko-KR" altLang="en-US" b="1" dirty="0"/>
              <a:t>매칭 전략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5245" t="23815" r="10521" b="16591"/>
          <a:stretch/>
        </p:blipFill>
        <p:spPr>
          <a:xfrm>
            <a:off x="1136524" y="1154430"/>
            <a:ext cx="6261099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77" y="4602343"/>
            <a:ext cx="806990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모든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Ground Truth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상자에는 최소한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1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개의 대응을 시키며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  <a:latin typeface="+mn-ea"/>
              </a:rPr>
              <a:t>jaccard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겹침이 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가장 큰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Default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Box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에 각 원본 영상과 일치시킴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그런 다음 </a:t>
            </a:r>
            <a:r>
              <a:rPr lang="en-US" altLang="ko-KR" b="1" dirty="0" err="1">
                <a:solidFill>
                  <a:srgbClr val="002060"/>
                </a:solidFill>
                <a:latin typeface="+mn-ea"/>
              </a:rPr>
              <a:t>jaccard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오버랩이 임계 값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(0.5)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보다 높은 모든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Ground Truth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에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Default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Box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에 일치시킴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996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망막 시세포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60553" y="5389396"/>
            <a:ext cx="5593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원추체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색상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- </a:t>
            </a:r>
            <a:r>
              <a:rPr lang="ko-KR" altLang="en-US" sz="2400" b="1" dirty="0" err="1">
                <a:solidFill>
                  <a:srgbClr val="002060"/>
                </a:solidFill>
                <a:latin typeface="+mn-ea"/>
              </a:rPr>
              <a:t>간상체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어둠과 밝음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)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물체의 모양</a:t>
            </a:r>
            <a:endParaRPr lang="en-US" altLang="ko-KR" sz="24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04" y="1430039"/>
            <a:ext cx="6553791" cy="36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041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학습 측정 방법 </a:t>
            </a:r>
            <a:r>
              <a:rPr lang="en-US" altLang="ko-KR" b="1" dirty="0"/>
              <a:t>- Matric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13" t="18846" r="26354" b="19039"/>
          <a:stretch/>
        </p:blipFill>
        <p:spPr>
          <a:xfrm>
            <a:off x="431800" y="1131011"/>
            <a:ext cx="8115300" cy="48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74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다양한 배율 </a:t>
            </a:r>
            <a:r>
              <a:rPr lang="en-US" altLang="ko-KR" b="1" dirty="0"/>
              <a:t>Convolution Layer</a:t>
            </a:r>
            <a:r>
              <a:rPr lang="ko-KR" altLang="en-US" b="1" dirty="0"/>
              <a:t>에서 종횡 비율에 따른 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479" t="35961" r="16458" b="16731"/>
          <a:stretch/>
        </p:blipFill>
        <p:spPr>
          <a:xfrm>
            <a:off x="120650" y="1557338"/>
            <a:ext cx="8591550" cy="3187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950" y="5037518"/>
            <a:ext cx="785495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다른 레이어의 피처 </a:t>
            </a:r>
            <a:r>
              <a:rPr lang="ko-KR" altLang="en-US" b="1" dirty="0" err="1">
                <a:latin typeface="+mn-ea"/>
              </a:rPr>
              <a:t>맵을</a:t>
            </a:r>
            <a:r>
              <a:rPr lang="ko-KR" altLang="en-US" b="1" dirty="0">
                <a:latin typeface="+mn-ea"/>
              </a:rPr>
              <a:t> 사용하여 스케일 차이를 처리하며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특정 기능 맵 위치는 이미지의 특정 영역과 개체의 특정 배율에 반응하는 법을 학습함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592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기본 상자에 대한 배율 및 </a:t>
            </a:r>
            <a:r>
              <a:rPr lang="ko-KR" altLang="en-US" b="1" dirty="0" err="1"/>
              <a:t>종횡비에</a:t>
            </a:r>
            <a:r>
              <a:rPr lang="ko-KR" altLang="en-US" b="1" dirty="0"/>
              <a:t> 따른 선택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81155" y="1557338"/>
            <a:ext cx="8436775" cy="3666331"/>
            <a:chOff x="181155" y="1557338"/>
            <a:chExt cx="8436775" cy="36663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730" t="37500" r="16979" b="8654"/>
            <a:stretch/>
          </p:blipFill>
          <p:spPr>
            <a:xfrm>
              <a:off x="181155" y="1557338"/>
              <a:ext cx="8436775" cy="365680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629400" y="4633119"/>
              <a:ext cx="1371600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2298" y="5597785"/>
            <a:ext cx="595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상대적으로 큰 물체는 종단 </a:t>
            </a:r>
            <a:r>
              <a:rPr lang="en-US" altLang="ko-KR" b="1" dirty="0">
                <a:latin typeface="+mn-ea"/>
              </a:rPr>
              <a:t>Layer</a:t>
            </a:r>
            <a:r>
              <a:rPr lang="ko-KR" altLang="en-US" b="1" dirty="0">
                <a:latin typeface="+mn-ea"/>
              </a:rPr>
              <a:t>에서 </a:t>
            </a:r>
            <a:r>
              <a:rPr lang="en-US" altLang="ko-KR" b="1" dirty="0">
                <a:latin typeface="+mn-ea"/>
              </a:rPr>
              <a:t>Object</a:t>
            </a:r>
            <a:r>
              <a:rPr lang="ko-KR" altLang="en-US" b="1" dirty="0">
                <a:latin typeface="+mn-ea"/>
              </a:rPr>
              <a:t>를 선택함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8363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SSD</a:t>
            </a:r>
            <a:r>
              <a:rPr lang="ko-KR" altLang="en-US" b="1" dirty="0"/>
              <a:t>의 장점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264" y="1557338"/>
            <a:ext cx="78792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다중 </a:t>
            </a:r>
            <a:r>
              <a:rPr lang="en-US" altLang="ko-KR" sz="2400" b="1" dirty="0">
                <a:latin typeface="+mn-ea"/>
              </a:rPr>
              <a:t>Object</a:t>
            </a:r>
            <a:r>
              <a:rPr lang="ko-KR" altLang="en-US" sz="2400" b="1" dirty="0">
                <a:latin typeface="+mn-ea"/>
              </a:rPr>
              <a:t>에 대한 </a:t>
            </a:r>
            <a:r>
              <a:rPr lang="en-US" altLang="ko-KR" sz="2400" b="1" dirty="0">
                <a:latin typeface="+mn-ea"/>
              </a:rPr>
              <a:t>SSD</a:t>
            </a:r>
            <a:r>
              <a:rPr lang="ko-KR" altLang="en-US" sz="2400" b="1" dirty="0">
                <a:latin typeface="+mn-ea"/>
              </a:rPr>
              <a:t>의 성능은</a:t>
            </a:r>
            <a:r>
              <a:rPr lang="en-US" altLang="ko-KR" sz="2400" b="1" dirty="0">
                <a:latin typeface="+mn-ea"/>
              </a:rPr>
              <a:t>,</a:t>
            </a:r>
            <a:endParaRPr lang="ko-KR" altLang="en-US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• </a:t>
            </a:r>
            <a:r>
              <a:rPr lang="ko-KR" altLang="en-US" sz="2400" b="1" dirty="0">
                <a:latin typeface="+mn-ea"/>
              </a:rPr>
              <a:t>다양한 스케일을 처리하기위한 </a:t>
            </a:r>
            <a:r>
              <a:rPr lang="en-US" altLang="ko-KR" sz="2400" b="1" dirty="0" err="1">
                <a:latin typeface="+mn-ea"/>
              </a:rPr>
              <a:t>Multiful</a:t>
            </a:r>
            <a:r>
              <a:rPr lang="en-US" altLang="ko-KR" sz="2400" b="1" dirty="0">
                <a:latin typeface="+mn-ea"/>
              </a:rPr>
              <a:t> Feature Map</a:t>
            </a:r>
            <a:br>
              <a:rPr lang="en-US" altLang="ko-KR" sz="2400" b="1" dirty="0">
                <a:latin typeface="+mn-ea"/>
              </a:rPr>
            </a:br>
            <a:r>
              <a:rPr lang="en-US" altLang="ko-KR" sz="2400" b="1" dirty="0">
                <a:latin typeface="+mn-ea"/>
              </a:rPr>
              <a:t>  </a:t>
            </a:r>
            <a:r>
              <a:rPr lang="ko-KR" altLang="en-US" sz="2400" b="1" dirty="0">
                <a:latin typeface="+mn-ea"/>
              </a:rPr>
              <a:t>기능 지원 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• </a:t>
            </a:r>
            <a:r>
              <a:rPr lang="ko-KR" altLang="en-US" sz="2400" b="1" dirty="0">
                <a:latin typeface="+mn-ea"/>
              </a:rPr>
              <a:t>기본 경계 상자</a:t>
            </a:r>
            <a:r>
              <a:rPr lang="en-US" altLang="ko-KR" sz="2400" b="1" dirty="0">
                <a:latin typeface="+mn-ea"/>
              </a:rPr>
              <a:t>(Bounding Box)</a:t>
            </a:r>
            <a:r>
              <a:rPr lang="ko-KR" altLang="en-US" sz="2400" b="1" dirty="0">
                <a:latin typeface="+mn-ea"/>
              </a:rPr>
              <a:t>가 많을수록 더 나은 </a:t>
            </a:r>
            <a:r>
              <a:rPr lang="en-US" altLang="ko-KR" sz="2400" b="1" dirty="0">
                <a:latin typeface="+mn-ea"/>
              </a:rPr>
              <a:t/>
            </a:r>
            <a:br>
              <a:rPr lang="en-US" altLang="ko-KR" sz="2400" b="1" dirty="0">
                <a:latin typeface="+mn-ea"/>
              </a:rPr>
            </a:br>
            <a:r>
              <a:rPr lang="en-US" altLang="ko-KR" sz="2400" b="1" dirty="0">
                <a:latin typeface="+mn-ea"/>
              </a:rPr>
              <a:t>  </a:t>
            </a:r>
            <a:r>
              <a:rPr lang="ko-KR" altLang="en-US" sz="2400" b="1" dirty="0">
                <a:latin typeface="+mn-ea"/>
              </a:rPr>
              <a:t>결과를 얻을 수 있음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• </a:t>
            </a:r>
            <a:r>
              <a:rPr lang="ko-KR" altLang="en-US" sz="2400" b="1" dirty="0">
                <a:latin typeface="+mn-ea"/>
              </a:rPr>
              <a:t>높은 수준의 정확도와 빠름 인식 속도</a:t>
            </a:r>
          </a:p>
        </p:txBody>
      </p:sp>
    </p:spTree>
    <p:extLst>
      <p:ext uri="{BB962C8B-B14F-4D97-AF65-F5344CB8AC3E}">
        <p14:creationId xmlns:p14="http://schemas.microsoft.com/office/powerpoint/2010/main" val="212207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1A6E0-21B9-4A09-A29A-1BBC0DDAE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" y="0"/>
            <a:ext cx="9143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0C4BF-18D7-445A-9039-B4F094AD6358}"/>
              </a:ext>
            </a:extLst>
          </p:cNvPr>
          <p:cNvSpPr txBox="1"/>
          <p:nvPr/>
        </p:nvSpPr>
        <p:spPr>
          <a:xfrm>
            <a:off x="719138" y="2775567"/>
            <a:ext cx="799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Ⅲ. </a:t>
            </a:r>
            <a:r>
              <a:rPr lang="ko-KR" altLang="en-US" sz="36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실습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5945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9523" y="3100100"/>
            <a:ext cx="8024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https://github.com/JSJeong-me/pusanit</a:t>
            </a:r>
          </a:p>
        </p:txBody>
      </p:sp>
    </p:spTree>
    <p:extLst>
      <p:ext uri="{BB962C8B-B14F-4D97-AF65-F5344CB8AC3E}">
        <p14:creationId xmlns:p14="http://schemas.microsoft.com/office/powerpoint/2010/main" val="1789428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강사 소개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760819" y="1670279"/>
            <a:ext cx="795516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 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Ph.D.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전문강의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SW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전문강의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  <a:endParaRPr lang="en-US" altLang="ko-KR" sz="1600" b="1" kern="0" spc="-30" dirty="0">
              <a:solidFill>
                <a:srgbClr val="000000"/>
              </a:solidFill>
              <a:latin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289711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54D0A-A5BF-4E65-B09E-CC5680A3AB50}"/>
              </a:ext>
            </a:extLst>
          </p:cNvPr>
          <p:cNvSpPr txBox="1"/>
          <p:nvPr/>
        </p:nvSpPr>
        <p:spPr>
          <a:xfrm>
            <a:off x="3352259" y="3404679"/>
            <a:ext cx="5359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Thank You</a:t>
            </a:r>
            <a:endParaRPr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058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착시 </a:t>
            </a:r>
            <a:r>
              <a:rPr lang="en-US" altLang="ko-KR" b="1" dirty="0"/>
              <a:t>(Illusion)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2" y="2815432"/>
            <a:ext cx="3569513" cy="22865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06" y="2778952"/>
            <a:ext cx="2340817" cy="2309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9839" y="1188643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착시 현상의 원인은</a:t>
            </a:r>
            <a:r>
              <a:rPr lang="en-US" altLang="ko-KR" sz="3200" b="1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0"/>
          <a:stretch/>
        </p:blipFill>
        <p:spPr>
          <a:xfrm>
            <a:off x="8125" y="2794846"/>
            <a:ext cx="2799243" cy="23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착시 </a:t>
            </a:r>
            <a:r>
              <a:rPr lang="en-US" altLang="ko-KR" b="1" dirty="0"/>
              <a:t>(Illusion)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2421889"/>
            <a:ext cx="3078856" cy="208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2147887"/>
            <a:ext cx="1276452" cy="2684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38" y="2147887"/>
            <a:ext cx="2757562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794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눈금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1845</TotalTime>
  <Words>1423</Words>
  <Application>Microsoft Office PowerPoint</Application>
  <PresentationFormat>화면 슬라이드 쇼(4:3)</PresentationFormat>
  <Paragraphs>279</Paragraphs>
  <Slides>77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proxima-nova</vt:lpstr>
      <vt:lpstr>나눔고딕</vt:lpstr>
      <vt:lpstr>나눔고딕 ExtraBold</vt:lpstr>
      <vt:lpstr>Malgun Gothic</vt:lpstr>
      <vt:lpstr>Malgun Gothic</vt:lpstr>
      <vt:lpstr>함초롬바탕</vt:lpstr>
      <vt:lpstr>휴먼명조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Hubel &amp; Wiesel, 1959 – 노벨 생리학상 수상 (1981년도)</vt:lpstr>
      <vt:lpstr>Stages of vision 을 정의</vt:lpstr>
      <vt:lpstr>Vision: A Computational Investigation into the Human Representation and Processing of Visual Information </vt:lpstr>
      <vt:lpstr>망막 시세포</vt:lpstr>
      <vt:lpstr>착시 (Illusion)</vt:lpstr>
      <vt:lpstr>착시 (Illusion)</vt:lpstr>
      <vt:lpstr>깊이와 표면 지각</vt:lpstr>
      <vt:lpstr>Functional model for object recognition</vt:lpstr>
      <vt:lpstr>세부특징분석이론</vt:lpstr>
      <vt:lpstr> Recognition-by-Components (RBC)</vt:lpstr>
      <vt:lpstr>Recognition-by-Components (RBC)</vt:lpstr>
      <vt:lpstr>형태재인이란?</vt:lpstr>
      <vt:lpstr>사람의 물체(시각) 재인 방식</vt:lpstr>
      <vt:lpstr>추상화 (Abstract)</vt:lpstr>
      <vt:lpstr>Convolutional Neural Networks (CNN)  by LeCun</vt:lpstr>
      <vt:lpstr>사람의 시각 정보 처리 과정</vt:lpstr>
      <vt:lpstr>PowerPoint 프레젠테이션</vt:lpstr>
      <vt:lpstr>뇌의 정보처리 방법을 모델링</vt:lpstr>
      <vt:lpstr>모듈로 구현: forward / backward API</vt:lpstr>
      <vt:lpstr>Parametric Approach: Linear Classifier</vt:lpstr>
      <vt:lpstr>Activation functions</vt:lpstr>
      <vt:lpstr>Gradient Descent</vt:lpstr>
      <vt:lpstr>Neural networks Architectures</vt:lpstr>
      <vt:lpstr>PowerPoint 프레젠테이션</vt:lpstr>
      <vt:lpstr>Vision Tasks</vt:lpstr>
      <vt:lpstr>Computer Vision 대회에서 주로 다루는 Task들의 카테고리</vt:lpstr>
      <vt:lpstr>PASCAL VOC 폴더 계층 구조</vt:lpstr>
      <vt:lpstr>YOLOv1 모델의 output tensor</vt:lpstr>
      <vt:lpstr>YOLO [You Only Look Once] Object Detection</vt:lpstr>
      <vt:lpstr>CNN (Convolution neural networks)</vt:lpstr>
      <vt:lpstr>합성곱 계층 - 연산</vt:lpstr>
      <vt:lpstr>합성곱 계층 - 패딩</vt:lpstr>
      <vt:lpstr>합성곱 계층 - 스트라이드</vt:lpstr>
      <vt:lpstr>합성곱 계층 – 배치 처리</vt:lpstr>
      <vt:lpstr>풀링 계층 (Pooling Layer)</vt:lpstr>
      <vt:lpstr>Layer 별 Features</vt:lpstr>
      <vt:lpstr>Activation functions</vt:lpstr>
      <vt:lpstr>VGG-16 Pre-Trained Model 구성</vt:lpstr>
      <vt:lpstr>Transfer_learning</vt:lpstr>
      <vt:lpstr>PowerPoint 프레젠테이션</vt:lpstr>
      <vt:lpstr>Data Augmentation for Training</vt:lpstr>
      <vt:lpstr>Auto ML 성능 비교</vt:lpstr>
      <vt:lpstr>AutoML 프로세스 Pipeline</vt:lpstr>
      <vt:lpstr>AUTO ML – TPOT 예시</vt:lpstr>
      <vt:lpstr>Auto ML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Object Detection Models</vt:lpstr>
      <vt:lpstr>YOLO - 단일 단계 방식의 객체 탐지 알고리즘</vt:lpstr>
      <vt:lpstr>YOLO</vt:lpstr>
      <vt:lpstr>탐지 방식</vt:lpstr>
      <vt:lpstr>앵커박스와 YOLO 네트워크 아키텍처</vt:lpstr>
      <vt:lpstr>YOLO3 Architecture</vt:lpstr>
      <vt:lpstr>Faster RCNN – YOLO 이전의 객체 탐지 알고리즘</vt:lpstr>
      <vt:lpstr>Faster RCNN</vt:lpstr>
      <vt:lpstr>PowerPoint 프레젠테이션</vt:lpstr>
      <vt:lpstr>1-stage detection 와 2-stage detection </vt:lpstr>
      <vt:lpstr>SSD의 특징</vt:lpstr>
      <vt:lpstr>Object Detection : 판별분석 + 영역구분</vt:lpstr>
      <vt:lpstr>YOLO와 SSD 모델의 차이 비교</vt:lpstr>
      <vt:lpstr>Multiful Feature Map의 활용 </vt:lpstr>
      <vt:lpstr>Default Box 와 종횡비율</vt:lpstr>
      <vt:lpstr>학습방법 – 매칭 전략</vt:lpstr>
      <vt:lpstr>학습 측정 방법 - Matric</vt:lpstr>
      <vt:lpstr>다양한 배율 Convolution Layer에서 종횡 비율에 따른 선택</vt:lpstr>
      <vt:lpstr>기본 상자에 대한 배율 및 종횡비에 따른 선택</vt:lpstr>
      <vt:lpstr>SSD의 장점</vt:lpstr>
      <vt:lpstr>PowerPoint 프레젠테이션</vt:lpstr>
      <vt:lpstr>실습</vt:lpstr>
      <vt:lpstr>강사 소개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jungkuk.ahn@gmail.com</dc:creator>
  <cp:lastModifiedBy>user</cp:lastModifiedBy>
  <cp:revision>334</cp:revision>
  <cp:lastPrinted>2019-11-12T03:50:13Z</cp:lastPrinted>
  <dcterms:created xsi:type="dcterms:W3CDTF">2019-01-23T05:52:46Z</dcterms:created>
  <dcterms:modified xsi:type="dcterms:W3CDTF">2020-10-02T06:20:38Z</dcterms:modified>
</cp:coreProperties>
</file>